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4" r:id="rId2"/>
    <p:sldId id="261" r:id="rId3"/>
    <p:sldId id="293" r:id="rId4"/>
    <p:sldId id="263" r:id="rId5"/>
    <p:sldId id="265" r:id="rId6"/>
    <p:sldId id="270" r:id="rId7"/>
    <p:sldId id="271" r:id="rId8"/>
    <p:sldId id="297" r:id="rId9"/>
    <p:sldId id="295" r:id="rId10"/>
    <p:sldId id="296" r:id="rId11"/>
    <p:sldId id="300" r:id="rId12"/>
    <p:sldId id="301" r:id="rId13"/>
    <p:sldId id="302" r:id="rId14"/>
    <p:sldId id="303" r:id="rId15"/>
    <p:sldId id="298" r:id="rId16"/>
    <p:sldId id="276" r:id="rId17"/>
    <p:sldId id="299" r:id="rId18"/>
    <p:sldId id="273" r:id="rId19"/>
    <p:sldId id="267" r:id="rId20"/>
    <p:sldId id="268" r:id="rId21"/>
    <p:sldId id="305" r:id="rId22"/>
    <p:sldId id="304" r:id="rId23"/>
    <p:sldId id="281" r:id="rId24"/>
    <p:sldId id="266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1CFE"/>
    <a:srgbClr val="3A3AB9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6448" autoAdjust="0"/>
  </p:normalViewPr>
  <p:slideViewPr>
    <p:cSldViewPr>
      <p:cViewPr varScale="1">
        <p:scale>
          <a:sx n="42" d="100"/>
          <a:sy n="42" d="100"/>
        </p:scale>
        <p:origin x="93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C89518-7029-4450-9F4B-0F2AF7DB5A83}" type="doc">
      <dgm:prSet loTypeId="urn:microsoft.com/office/officeart/2005/8/layout/gear1" loCatId="cycle" qsTypeId="urn:microsoft.com/office/officeart/2005/8/quickstyle/simple3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ED1B5C59-BA4E-4C8D-8D68-C8F846456F9D}" type="pres">
      <dgm:prSet presAssocID="{58C89518-7029-4450-9F4B-0F2AF7DB5A83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03971E1A-2794-4206-A026-C0622A1C8C1F}" type="presOf" srcId="{58C89518-7029-4450-9F4B-0F2AF7DB5A83}" destId="{ED1B5C59-BA4E-4C8D-8D68-C8F846456F9D}" srcOrd="0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B4F5E60-67EF-486D-8BCD-E0CBC9C8EE1E}" type="doc">
      <dgm:prSet loTypeId="urn:microsoft.com/office/officeart/2005/8/layout/cycle2" loCatId="cycle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A9045129-A21C-4B65-A218-A3D8CB75F0F9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3C403CE4-A1CF-4DA2-9949-928E9D3875E3}" type="parTrans" cxnId="{7220FD1E-B645-4FB2-9302-54F6C6CCF195}">
      <dgm:prSet/>
      <dgm:spPr/>
      <dgm:t>
        <a:bodyPr/>
        <a:lstStyle/>
        <a:p>
          <a:endParaRPr lang="ru-RU"/>
        </a:p>
      </dgm:t>
    </dgm:pt>
    <dgm:pt modelId="{203F8E70-51BE-464C-8E7F-776578DCFC6D}" type="sibTrans" cxnId="{7220FD1E-B645-4FB2-9302-54F6C6CCF195}">
      <dgm:prSet/>
      <dgm:spPr/>
      <dgm:t>
        <a:bodyPr/>
        <a:lstStyle/>
        <a:p>
          <a:endParaRPr lang="ru-RU"/>
        </a:p>
      </dgm:t>
    </dgm:pt>
    <dgm:pt modelId="{536B495E-E03C-4BF0-8956-ED2F3AC0A468}">
      <dgm:prSet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567A8B4C-810F-4536-9062-AD34CAA146F5}" type="parTrans" cxnId="{F86BC304-273C-4966-B6CA-475CC09EAFFE}">
      <dgm:prSet/>
      <dgm:spPr/>
      <dgm:t>
        <a:bodyPr/>
        <a:lstStyle/>
        <a:p>
          <a:endParaRPr lang="ru-RU"/>
        </a:p>
      </dgm:t>
    </dgm:pt>
    <dgm:pt modelId="{DB285E59-3C16-45C5-ABCB-CCA9D847CE5B}" type="sibTrans" cxnId="{F86BC304-273C-4966-B6CA-475CC09EAFFE}">
      <dgm:prSet/>
      <dgm:spPr/>
      <dgm:t>
        <a:bodyPr/>
        <a:lstStyle/>
        <a:p>
          <a:endParaRPr lang="ru-RU"/>
        </a:p>
      </dgm:t>
    </dgm:pt>
    <dgm:pt modelId="{7CD8392D-C51D-444B-821F-2379219FBA06}">
      <dgm:prSet phldrT="[Текст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0983E94C-72B5-4EC4-84C9-F0DEA870CC43}" type="parTrans" cxnId="{1A140E5A-6D87-4FE9-8BCF-E41AD6067CB8}">
      <dgm:prSet/>
      <dgm:spPr/>
      <dgm:t>
        <a:bodyPr/>
        <a:lstStyle/>
        <a:p>
          <a:endParaRPr lang="ru-RU"/>
        </a:p>
      </dgm:t>
    </dgm:pt>
    <dgm:pt modelId="{EE2B4CF6-77E5-4463-9EA8-8B7E519180D9}" type="sibTrans" cxnId="{1A140E5A-6D87-4FE9-8BCF-E41AD6067CB8}">
      <dgm:prSet/>
      <dgm:spPr/>
      <dgm:t>
        <a:bodyPr/>
        <a:lstStyle/>
        <a:p>
          <a:endParaRPr lang="ru-RU"/>
        </a:p>
      </dgm:t>
    </dgm:pt>
    <dgm:pt modelId="{E4CA6A91-32FA-4F3C-9614-0AFA31563571}">
      <dgm:prSet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9D3F9721-5E33-4076-9086-A3AF4916C1F0}" type="parTrans" cxnId="{56619D89-2A75-4A04-89C7-9F8F7EACF106}">
      <dgm:prSet/>
      <dgm:spPr/>
      <dgm:t>
        <a:bodyPr/>
        <a:lstStyle/>
        <a:p>
          <a:endParaRPr lang="ru-RU"/>
        </a:p>
      </dgm:t>
    </dgm:pt>
    <dgm:pt modelId="{8DE666FC-49C2-4510-A013-D9CABA8761C4}" type="sibTrans" cxnId="{56619D89-2A75-4A04-89C7-9F8F7EACF106}">
      <dgm:prSet/>
      <dgm:spPr/>
      <dgm:t>
        <a:bodyPr/>
        <a:lstStyle/>
        <a:p>
          <a:endParaRPr lang="ru-RU"/>
        </a:p>
      </dgm:t>
    </dgm:pt>
    <dgm:pt modelId="{940CF7A4-9BB4-4B61-8618-84E804BC5EAB}">
      <dgm:prSet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3B4CDE8-E7B4-49EA-8EED-2BF84F5861FB}" type="parTrans" cxnId="{B6C47F88-4C64-42A7-8002-EBBFFDA1C5DF}">
      <dgm:prSet/>
      <dgm:spPr/>
      <dgm:t>
        <a:bodyPr/>
        <a:lstStyle/>
        <a:p>
          <a:endParaRPr lang="ru-RU"/>
        </a:p>
      </dgm:t>
    </dgm:pt>
    <dgm:pt modelId="{D6635C27-B1BC-42C0-A890-03EB66DD390E}" type="sibTrans" cxnId="{B6C47F88-4C64-42A7-8002-EBBFFDA1C5DF}">
      <dgm:prSet/>
      <dgm:spPr/>
      <dgm:t>
        <a:bodyPr/>
        <a:lstStyle/>
        <a:p>
          <a:endParaRPr lang="ru-RU"/>
        </a:p>
      </dgm:t>
    </dgm:pt>
    <dgm:pt modelId="{6198F492-4E18-47F1-8452-66FA15F3E334}">
      <dgm:prSet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2F54AD6-05E9-4A3C-9EEA-6D9756D585B3}" type="parTrans" cxnId="{F6093597-5DA2-434B-B7E6-2710A8DD4F87}">
      <dgm:prSet/>
      <dgm:spPr/>
      <dgm:t>
        <a:bodyPr/>
        <a:lstStyle/>
        <a:p>
          <a:endParaRPr lang="ru-RU"/>
        </a:p>
      </dgm:t>
    </dgm:pt>
    <dgm:pt modelId="{FAB56A79-DD7F-4F6D-B44F-C870560EEA31}" type="sibTrans" cxnId="{F6093597-5DA2-434B-B7E6-2710A8DD4F87}">
      <dgm:prSet/>
      <dgm:spPr/>
      <dgm:t>
        <a:bodyPr/>
        <a:lstStyle/>
        <a:p>
          <a:endParaRPr lang="ru-RU"/>
        </a:p>
      </dgm:t>
    </dgm:pt>
    <dgm:pt modelId="{9EBD01FB-5DC7-477C-B34B-4E0C5CA4731E}">
      <dgm:prSet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40638E9-60AC-48D0-AC1F-EDF625EBC3D8}" type="parTrans" cxnId="{07D42CBE-4079-40FD-9AED-1F013731F2A9}">
      <dgm:prSet/>
      <dgm:spPr/>
      <dgm:t>
        <a:bodyPr/>
        <a:lstStyle/>
        <a:p>
          <a:endParaRPr lang="ru-RU"/>
        </a:p>
      </dgm:t>
    </dgm:pt>
    <dgm:pt modelId="{255EEEC9-7816-4BB8-8F27-79BEBE572C64}" type="sibTrans" cxnId="{07D42CBE-4079-40FD-9AED-1F013731F2A9}">
      <dgm:prSet/>
      <dgm:spPr/>
      <dgm:t>
        <a:bodyPr/>
        <a:lstStyle/>
        <a:p>
          <a:endParaRPr lang="ru-RU"/>
        </a:p>
      </dgm:t>
    </dgm:pt>
    <dgm:pt modelId="{1858CEE1-8903-40F9-BDB4-66564A88FE59}" type="pres">
      <dgm:prSet presAssocID="{1B4F5E60-67EF-486D-8BCD-E0CBC9C8EE1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41E9ED-CD27-4248-A267-B7F1A515CA1B}" type="pres">
      <dgm:prSet presAssocID="{A9045129-A21C-4B65-A218-A3D8CB75F0F9}" presName="node" presStyleLbl="node1" presStyleIdx="0" presStyleCnt="7" custScaleX="93697" custScaleY="95466" custRadScaleRad="99100" custRadScaleInc="-64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A6499F-B18A-492B-9300-11F5C190EE46}" type="pres">
      <dgm:prSet presAssocID="{203F8E70-51BE-464C-8E7F-776578DCFC6D}" presName="sibTrans" presStyleLbl="sibTrans2D1" presStyleIdx="0" presStyleCnt="7"/>
      <dgm:spPr/>
      <dgm:t>
        <a:bodyPr/>
        <a:lstStyle/>
        <a:p>
          <a:endParaRPr lang="ru-RU"/>
        </a:p>
      </dgm:t>
    </dgm:pt>
    <dgm:pt modelId="{50C6FC0F-7399-48CB-8B19-182C7AC8FAC4}" type="pres">
      <dgm:prSet presAssocID="{203F8E70-51BE-464C-8E7F-776578DCFC6D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1805F387-4D48-423D-8837-B2A54F2C23A3}" type="pres">
      <dgm:prSet presAssocID="{536B495E-E03C-4BF0-8956-ED2F3AC0A468}" presName="node" presStyleLbl="node1" presStyleIdx="1" presStyleCnt="7" custScaleX="106336" custScaleY="98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E0CC80-FB8D-4240-BE69-74116BA24983}" type="pres">
      <dgm:prSet presAssocID="{DB285E59-3C16-45C5-ABCB-CCA9D847CE5B}" presName="sibTrans" presStyleLbl="sibTrans2D1" presStyleIdx="1" presStyleCnt="7"/>
      <dgm:spPr/>
      <dgm:t>
        <a:bodyPr/>
        <a:lstStyle/>
        <a:p>
          <a:endParaRPr lang="ru-RU"/>
        </a:p>
      </dgm:t>
    </dgm:pt>
    <dgm:pt modelId="{11D0BE55-8429-44E6-B4FB-BCB7320CB4F4}" type="pres">
      <dgm:prSet presAssocID="{DB285E59-3C16-45C5-ABCB-CCA9D847CE5B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879B0208-AC9A-4523-B8F6-6A3B57EA8EEC}" type="pres">
      <dgm:prSet presAssocID="{9EBD01FB-5DC7-477C-B34B-4E0C5CA4731E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EBAEA2-840F-4A2F-801C-D0C7BFF3E5EA}" type="pres">
      <dgm:prSet presAssocID="{255EEEC9-7816-4BB8-8F27-79BEBE572C64}" presName="sibTrans" presStyleLbl="sibTrans2D1" presStyleIdx="2" presStyleCnt="7"/>
      <dgm:spPr/>
      <dgm:t>
        <a:bodyPr/>
        <a:lstStyle/>
        <a:p>
          <a:endParaRPr lang="ru-RU"/>
        </a:p>
      </dgm:t>
    </dgm:pt>
    <dgm:pt modelId="{5DE8B722-FA7C-4EC3-AEA1-7A9AF5F5AF00}" type="pres">
      <dgm:prSet presAssocID="{255EEEC9-7816-4BB8-8F27-79BEBE572C64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A479EBDA-6EFA-435B-A01B-D045E1515C7C}" type="pres">
      <dgm:prSet presAssocID="{940CF7A4-9BB4-4B61-8618-84E804BC5EAB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39DC45-DE32-4B0E-89BD-6D3CB9BB1D1B}" type="pres">
      <dgm:prSet presAssocID="{D6635C27-B1BC-42C0-A890-03EB66DD390E}" presName="sibTrans" presStyleLbl="sibTrans2D1" presStyleIdx="3" presStyleCnt="7"/>
      <dgm:spPr/>
      <dgm:t>
        <a:bodyPr/>
        <a:lstStyle/>
        <a:p>
          <a:endParaRPr lang="ru-RU"/>
        </a:p>
      </dgm:t>
    </dgm:pt>
    <dgm:pt modelId="{7D5CA2E2-8EAD-470B-9E53-56F06DBF6208}" type="pres">
      <dgm:prSet presAssocID="{D6635C27-B1BC-42C0-A890-03EB66DD390E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5E520348-FD45-4369-B804-9DD6BD05D6E6}" type="pres">
      <dgm:prSet presAssocID="{E4CA6A91-32FA-4F3C-9614-0AFA31563571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94F477-D8DC-4411-ADA8-D80A3183DB2E}" type="pres">
      <dgm:prSet presAssocID="{8DE666FC-49C2-4510-A013-D9CABA8761C4}" presName="sibTrans" presStyleLbl="sibTrans2D1" presStyleIdx="4" presStyleCnt="7"/>
      <dgm:spPr/>
      <dgm:t>
        <a:bodyPr/>
        <a:lstStyle/>
        <a:p>
          <a:endParaRPr lang="ru-RU"/>
        </a:p>
      </dgm:t>
    </dgm:pt>
    <dgm:pt modelId="{7A216B23-5BDB-4FAF-BA24-90AD6AAE701E}" type="pres">
      <dgm:prSet presAssocID="{8DE666FC-49C2-4510-A013-D9CABA8761C4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ECC91B30-DFCA-4AB5-AB5C-2F98845AF715}" type="pres">
      <dgm:prSet presAssocID="{6198F492-4E18-47F1-8452-66FA15F3E334}" presName="node" presStyleLbl="node1" presStyleIdx="5" presStyleCnt="7" custScaleX="109403" custScaleY="95836" custRadScaleRad="93289" custRadScaleInc="103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98D9FB-3D44-4680-BEC6-9095B5361008}" type="pres">
      <dgm:prSet presAssocID="{FAB56A79-DD7F-4F6D-B44F-C870560EEA31}" presName="sibTrans" presStyleLbl="sibTrans2D1" presStyleIdx="5" presStyleCnt="7"/>
      <dgm:spPr/>
      <dgm:t>
        <a:bodyPr/>
        <a:lstStyle/>
        <a:p>
          <a:endParaRPr lang="ru-RU"/>
        </a:p>
      </dgm:t>
    </dgm:pt>
    <dgm:pt modelId="{9D00C92B-6655-410C-BC65-D636016AD572}" type="pres">
      <dgm:prSet presAssocID="{FAB56A79-DD7F-4F6D-B44F-C870560EEA31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3E09EB30-BB15-4567-8328-86E5795857D2}" type="pres">
      <dgm:prSet presAssocID="{7CD8392D-C51D-444B-821F-2379219FBA06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5D46F4-BEB9-48E1-ADBB-D3A27F7667B5}" type="pres">
      <dgm:prSet presAssocID="{EE2B4CF6-77E5-4463-9EA8-8B7E519180D9}" presName="sibTrans" presStyleLbl="sibTrans2D1" presStyleIdx="6" presStyleCnt="7"/>
      <dgm:spPr/>
      <dgm:t>
        <a:bodyPr/>
        <a:lstStyle/>
        <a:p>
          <a:endParaRPr lang="ru-RU"/>
        </a:p>
      </dgm:t>
    </dgm:pt>
    <dgm:pt modelId="{2FC9A1F1-B5CC-47A2-8AEC-8D7F145B788B}" type="pres">
      <dgm:prSet presAssocID="{EE2B4CF6-77E5-4463-9EA8-8B7E519180D9}" presName="connectorText" presStyleLbl="sibTrans2D1" presStyleIdx="6" presStyleCnt="7"/>
      <dgm:spPr/>
      <dgm:t>
        <a:bodyPr/>
        <a:lstStyle/>
        <a:p>
          <a:endParaRPr lang="ru-RU"/>
        </a:p>
      </dgm:t>
    </dgm:pt>
  </dgm:ptLst>
  <dgm:cxnLst>
    <dgm:cxn modelId="{972B37B3-CA10-4D11-B468-421EEB0BC9B4}" type="presOf" srcId="{DB285E59-3C16-45C5-ABCB-CCA9D847CE5B}" destId="{7FE0CC80-FB8D-4240-BE69-74116BA24983}" srcOrd="0" destOrd="0" presId="urn:microsoft.com/office/officeart/2005/8/layout/cycle2"/>
    <dgm:cxn modelId="{07D42CBE-4079-40FD-9AED-1F013731F2A9}" srcId="{1B4F5E60-67EF-486D-8BCD-E0CBC9C8EE1E}" destId="{9EBD01FB-5DC7-477C-B34B-4E0C5CA4731E}" srcOrd="2" destOrd="0" parTransId="{E40638E9-60AC-48D0-AC1F-EDF625EBC3D8}" sibTransId="{255EEEC9-7816-4BB8-8F27-79BEBE572C64}"/>
    <dgm:cxn modelId="{D327CB92-A74A-4A7D-B0CE-776A59CD67A0}" type="presOf" srcId="{203F8E70-51BE-464C-8E7F-776578DCFC6D}" destId="{F1A6499F-B18A-492B-9300-11F5C190EE46}" srcOrd="0" destOrd="0" presId="urn:microsoft.com/office/officeart/2005/8/layout/cycle2"/>
    <dgm:cxn modelId="{7220FD1E-B645-4FB2-9302-54F6C6CCF195}" srcId="{1B4F5E60-67EF-486D-8BCD-E0CBC9C8EE1E}" destId="{A9045129-A21C-4B65-A218-A3D8CB75F0F9}" srcOrd="0" destOrd="0" parTransId="{3C403CE4-A1CF-4DA2-9949-928E9D3875E3}" sibTransId="{203F8E70-51BE-464C-8E7F-776578DCFC6D}"/>
    <dgm:cxn modelId="{7D6062BB-93C0-4756-A26A-ACB172A1E00E}" type="presOf" srcId="{203F8E70-51BE-464C-8E7F-776578DCFC6D}" destId="{50C6FC0F-7399-48CB-8B19-182C7AC8FAC4}" srcOrd="1" destOrd="0" presId="urn:microsoft.com/office/officeart/2005/8/layout/cycle2"/>
    <dgm:cxn modelId="{71CD36F9-DB68-4B4F-B0B2-BF3F3949AB65}" type="presOf" srcId="{255EEEC9-7816-4BB8-8F27-79BEBE572C64}" destId="{85EBAEA2-840F-4A2F-801C-D0C7BFF3E5EA}" srcOrd="0" destOrd="0" presId="urn:microsoft.com/office/officeart/2005/8/layout/cycle2"/>
    <dgm:cxn modelId="{60E927A6-6A33-4127-ABE0-3D175BCA7E45}" type="presOf" srcId="{8DE666FC-49C2-4510-A013-D9CABA8761C4}" destId="{7A216B23-5BDB-4FAF-BA24-90AD6AAE701E}" srcOrd="1" destOrd="0" presId="urn:microsoft.com/office/officeart/2005/8/layout/cycle2"/>
    <dgm:cxn modelId="{EFCFEB42-E7A2-48CF-869D-D6F2A2188A20}" type="presOf" srcId="{536B495E-E03C-4BF0-8956-ED2F3AC0A468}" destId="{1805F387-4D48-423D-8837-B2A54F2C23A3}" srcOrd="0" destOrd="0" presId="urn:microsoft.com/office/officeart/2005/8/layout/cycle2"/>
    <dgm:cxn modelId="{F86BC304-273C-4966-B6CA-475CC09EAFFE}" srcId="{1B4F5E60-67EF-486D-8BCD-E0CBC9C8EE1E}" destId="{536B495E-E03C-4BF0-8956-ED2F3AC0A468}" srcOrd="1" destOrd="0" parTransId="{567A8B4C-810F-4536-9062-AD34CAA146F5}" sibTransId="{DB285E59-3C16-45C5-ABCB-CCA9D847CE5B}"/>
    <dgm:cxn modelId="{4443B299-1052-4EE0-9516-258B0E9387A0}" type="presOf" srcId="{940CF7A4-9BB4-4B61-8618-84E804BC5EAB}" destId="{A479EBDA-6EFA-435B-A01B-D045E1515C7C}" srcOrd="0" destOrd="0" presId="urn:microsoft.com/office/officeart/2005/8/layout/cycle2"/>
    <dgm:cxn modelId="{C43BE3A1-9871-486B-A3AB-784372256183}" type="presOf" srcId="{EE2B4CF6-77E5-4463-9EA8-8B7E519180D9}" destId="{BF5D46F4-BEB9-48E1-ADBB-D3A27F7667B5}" srcOrd="0" destOrd="0" presId="urn:microsoft.com/office/officeart/2005/8/layout/cycle2"/>
    <dgm:cxn modelId="{6B1A57E0-2BED-462D-81CE-A75935F2EA42}" type="presOf" srcId="{D6635C27-B1BC-42C0-A890-03EB66DD390E}" destId="{7D5CA2E2-8EAD-470B-9E53-56F06DBF6208}" srcOrd="1" destOrd="0" presId="urn:microsoft.com/office/officeart/2005/8/layout/cycle2"/>
    <dgm:cxn modelId="{56619D89-2A75-4A04-89C7-9F8F7EACF106}" srcId="{1B4F5E60-67EF-486D-8BCD-E0CBC9C8EE1E}" destId="{E4CA6A91-32FA-4F3C-9614-0AFA31563571}" srcOrd="4" destOrd="0" parTransId="{9D3F9721-5E33-4076-9086-A3AF4916C1F0}" sibTransId="{8DE666FC-49C2-4510-A013-D9CABA8761C4}"/>
    <dgm:cxn modelId="{06D24E64-B7E1-4A6B-94F1-8AA00C8C8B37}" type="presOf" srcId="{FAB56A79-DD7F-4F6D-B44F-C870560EEA31}" destId="{9D00C92B-6655-410C-BC65-D636016AD572}" srcOrd="1" destOrd="0" presId="urn:microsoft.com/office/officeart/2005/8/layout/cycle2"/>
    <dgm:cxn modelId="{6E8C1C7F-F502-4704-8AB9-4CA6B7A76685}" type="presOf" srcId="{255EEEC9-7816-4BB8-8F27-79BEBE572C64}" destId="{5DE8B722-FA7C-4EC3-AEA1-7A9AF5F5AF00}" srcOrd="1" destOrd="0" presId="urn:microsoft.com/office/officeart/2005/8/layout/cycle2"/>
    <dgm:cxn modelId="{F6093597-5DA2-434B-B7E6-2710A8DD4F87}" srcId="{1B4F5E60-67EF-486D-8BCD-E0CBC9C8EE1E}" destId="{6198F492-4E18-47F1-8452-66FA15F3E334}" srcOrd="5" destOrd="0" parTransId="{22F54AD6-05E9-4A3C-9EEA-6D9756D585B3}" sibTransId="{FAB56A79-DD7F-4F6D-B44F-C870560EEA31}"/>
    <dgm:cxn modelId="{6441E3BD-887B-4D69-AF10-193D964D0235}" type="presOf" srcId="{E4CA6A91-32FA-4F3C-9614-0AFA31563571}" destId="{5E520348-FD45-4369-B804-9DD6BD05D6E6}" srcOrd="0" destOrd="0" presId="urn:microsoft.com/office/officeart/2005/8/layout/cycle2"/>
    <dgm:cxn modelId="{15FD5D64-468A-4A7B-96D8-37BA29B87894}" type="presOf" srcId="{8DE666FC-49C2-4510-A013-D9CABA8761C4}" destId="{3394F477-D8DC-4411-ADA8-D80A3183DB2E}" srcOrd="0" destOrd="0" presId="urn:microsoft.com/office/officeart/2005/8/layout/cycle2"/>
    <dgm:cxn modelId="{168DB5D8-9366-424D-82B0-87A926B5E5BE}" type="presOf" srcId="{A9045129-A21C-4B65-A218-A3D8CB75F0F9}" destId="{3941E9ED-CD27-4248-A267-B7F1A515CA1B}" srcOrd="0" destOrd="0" presId="urn:microsoft.com/office/officeart/2005/8/layout/cycle2"/>
    <dgm:cxn modelId="{E954FC4F-FF75-4EC6-89A6-7EC2B7985FD2}" type="presOf" srcId="{EE2B4CF6-77E5-4463-9EA8-8B7E519180D9}" destId="{2FC9A1F1-B5CC-47A2-8AEC-8D7F145B788B}" srcOrd="1" destOrd="0" presId="urn:microsoft.com/office/officeart/2005/8/layout/cycle2"/>
    <dgm:cxn modelId="{1CD50417-8D31-4FD1-8FC2-784CCD654769}" type="presOf" srcId="{1B4F5E60-67EF-486D-8BCD-E0CBC9C8EE1E}" destId="{1858CEE1-8903-40F9-BDB4-66564A88FE59}" srcOrd="0" destOrd="0" presId="urn:microsoft.com/office/officeart/2005/8/layout/cycle2"/>
    <dgm:cxn modelId="{5637B2A5-79EC-4E35-AE42-161B46712E7D}" type="presOf" srcId="{FAB56A79-DD7F-4F6D-B44F-C870560EEA31}" destId="{4B98D9FB-3D44-4680-BEC6-9095B5361008}" srcOrd="0" destOrd="0" presId="urn:microsoft.com/office/officeart/2005/8/layout/cycle2"/>
    <dgm:cxn modelId="{B6C47F88-4C64-42A7-8002-EBBFFDA1C5DF}" srcId="{1B4F5E60-67EF-486D-8BCD-E0CBC9C8EE1E}" destId="{940CF7A4-9BB4-4B61-8618-84E804BC5EAB}" srcOrd="3" destOrd="0" parTransId="{63B4CDE8-E7B4-49EA-8EED-2BF84F5861FB}" sibTransId="{D6635C27-B1BC-42C0-A890-03EB66DD390E}"/>
    <dgm:cxn modelId="{D1321BBA-9226-4E59-9B23-407B36978F8D}" type="presOf" srcId="{7CD8392D-C51D-444B-821F-2379219FBA06}" destId="{3E09EB30-BB15-4567-8328-86E5795857D2}" srcOrd="0" destOrd="0" presId="urn:microsoft.com/office/officeart/2005/8/layout/cycle2"/>
    <dgm:cxn modelId="{68F74603-039A-48CB-8B66-488A68566322}" type="presOf" srcId="{6198F492-4E18-47F1-8452-66FA15F3E334}" destId="{ECC91B30-DFCA-4AB5-AB5C-2F98845AF715}" srcOrd="0" destOrd="0" presId="urn:microsoft.com/office/officeart/2005/8/layout/cycle2"/>
    <dgm:cxn modelId="{FEF14A5F-8A4A-47A0-864F-B44109423D52}" type="presOf" srcId="{DB285E59-3C16-45C5-ABCB-CCA9D847CE5B}" destId="{11D0BE55-8429-44E6-B4FB-BCB7320CB4F4}" srcOrd="1" destOrd="0" presId="urn:microsoft.com/office/officeart/2005/8/layout/cycle2"/>
    <dgm:cxn modelId="{1A140E5A-6D87-4FE9-8BCF-E41AD6067CB8}" srcId="{1B4F5E60-67EF-486D-8BCD-E0CBC9C8EE1E}" destId="{7CD8392D-C51D-444B-821F-2379219FBA06}" srcOrd="6" destOrd="0" parTransId="{0983E94C-72B5-4EC4-84C9-F0DEA870CC43}" sibTransId="{EE2B4CF6-77E5-4463-9EA8-8B7E519180D9}"/>
    <dgm:cxn modelId="{6F31D786-F21A-44EF-B6E2-955F7A55D033}" type="presOf" srcId="{9EBD01FB-5DC7-477C-B34B-4E0C5CA4731E}" destId="{879B0208-AC9A-4523-B8F6-6A3B57EA8EEC}" srcOrd="0" destOrd="0" presId="urn:microsoft.com/office/officeart/2005/8/layout/cycle2"/>
    <dgm:cxn modelId="{00C6EE20-ADA1-4E7C-B3BD-31E90D5FDD87}" type="presOf" srcId="{D6635C27-B1BC-42C0-A890-03EB66DD390E}" destId="{0D39DC45-DE32-4B0E-89BD-6D3CB9BB1D1B}" srcOrd="0" destOrd="0" presId="urn:microsoft.com/office/officeart/2005/8/layout/cycle2"/>
    <dgm:cxn modelId="{B46C427A-0ED2-48B1-999E-C7E019A22C1B}" type="presParOf" srcId="{1858CEE1-8903-40F9-BDB4-66564A88FE59}" destId="{3941E9ED-CD27-4248-A267-B7F1A515CA1B}" srcOrd="0" destOrd="0" presId="urn:microsoft.com/office/officeart/2005/8/layout/cycle2"/>
    <dgm:cxn modelId="{04383F2E-738F-4F82-8A08-5D6E0C451BA1}" type="presParOf" srcId="{1858CEE1-8903-40F9-BDB4-66564A88FE59}" destId="{F1A6499F-B18A-492B-9300-11F5C190EE46}" srcOrd="1" destOrd="0" presId="urn:microsoft.com/office/officeart/2005/8/layout/cycle2"/>
    <dgm:cxn modelId="{EDB58DCE-A2EF-4287-9632-29B0F090432F}" type="presParOf" srcId="{F1A6499F-B18A-492B-9300-11F5C190EE46}" destId="{50C6FC0F-7399-48CB-8B19-182C7AC8FAC4}" srcOrd="0" destOrd="0" presId="urn:microsoft.com/office/officeart/2005/8/layout/cycle2"/>
    <dgm:cxn modelId="{698BA727-54BB-4B64-BE29-DF49D61B438A}" type="presParOf" srcId="{1858CEE1-8903-40F9-BDB4-66564A88FE59}" destId="{1805F387-4D48-423D-8837-B2A54F2C23A3}" srcOrd="2" destOrd="0" presId="urn:microsoft.com/office/officeart/2005/8/layout/cycle2"/>
    <dgm:cxn modelId="{6B346264-D926-4F02-842E-143633D3744E}" type="presParOf" srcId="{1858CEE1-8903-40F9-BDB4-66564A88FE59}" destId="{7FE0CC80-FB8D-4240-BE69-74116BA24983}" srcOrd="3" destOrd="0" presId="urn:microsoft.com/office/officeart/2005/8/layout/cycle2"/>
    <dgm:cxn modelId="{35247C2B-3628-4667-98AD-1FE689ED733C}" type="presParOf" srcId="{7FE0CC80-FB8D-4240-BE69-74116BA24983}" destId="{11D0BE55-8429-44E6-B4FB-BCB7320CB4F4}" srcOrd="0" destOrd="0" presId="urn:microsoft.com/office/officeart/2005/8/layout/cycle2"/>
    <dgm:cxn modelId="{6EB15CED-720F-4840-988F-A6A2525515B4}" type="presParOf" srcId="{1858CEE1-8903-40F9-BDB4-66564A88FE59}" destId="{879B0208-AC9A-4523-B8F6-6A3B57EA8EEC}" srcOrd="4" destOrd="0" presId="urn:microsoft.com/office/officeart/2005/8/layout/cycle2"/>
    <dgm:cxn modelId="{582705F1-DA48-4CEA-ACDB-B1C4B1321F72}" type="presParOf" srcId="{1858CEE1-8903-40F9-BDB4-66564A88FE59}" destId="{85EBAEA2-840F-4A2F-801C-D0C7BFF3E5EA}" srcOrd="5" destOrd="0" presId="urn:microsoft.com/office/officeart/2005/8/layout/cycle2"/>
    <dgm:cxn modelId="{B000F3C3-5795-4943-9101-7B5317173549}" type="presParOf" srcId="{85EBAEA2-840F-4A2F-801C-D0C7BFF3E5EA}" destId="{5DE8B722-FA7C-4EC3-AEA1-7A9AF5F5AF00}" srcOrd="0" destOrd="0" presId="urn:microsoft.com/office/officeart/2005/8/layout/cycle2"/>
    <dgm:cxn modelId="{55D8CA03-10F6-43D9-8ACD-621C4B71B071}" type="presParOf" srcId="{1858CEE1-8903-40F9-BDB4-66564A88FE59}" destId="{A479EBDA-6EFA-435B-A01B-D045E1515C7C}" srcOrd="6" destOrd="0" presId="urn:microsoft.com/office/officeart/2005/8/layout/cycle2"/>
    <dgm:cxn modelId="{E9DE31A5-3830-4CD9-A7C6-3B7CF65191E9}" type="presParOf" srcId="{1858CEE1-8903-40F9-BDB4-66564A88FE59}" destId="{0D39DC45-DE32-4B0E-89BD-6D3CB9BB1D1B}" srcOrd="7" destOrd="0" presId="urn:microsoft.com/office/officeart/2005/8/layout/cycle2"/>
    <dgm:cxn modelId="{5693A58A-7E43-4F22-84F2-E6EACC564E47}" type="presParOf" srcId="{0D39DC45-DE32-4B0E-89BD-6D3CB9BB1D1B}" destId="{7D5CA2E2-8EAD-470B-9E53-56F06DBF6208}" srcOrd="0" destOrd="0" presId="urn:microsoft.com/office/officeart/2005/8/layout/cycle2"/>
    <dgm:cxn modelId="{AB8D350C-0F74-4C78-8CBB-4EF18D113781}" type="presParOf" srcId="{1858CEE1-8903-40F9-BDB4-66564A88FE59}" destId="{5E520348-FD45-4369-B804-9DD6BD05D6E6}" srcOrd="8" destOrd="0" presId="urn:microsoft.com/office/officeart/2005/8/layout/cycle2"/>
    <dgm:cxn modelId="{2D80F7C6-4166-43BF-8568-C9500FB5035F}" type="presParOf" srcId="{1858CEE1-8903-40F9-BDB4-66564A88FE59}" destId="{3394F477-D8DC-4411-ADA8-D80A3183DB2E}" srcOrd="9" destOrd="0" presId="urn:microsoft.com/office/officeart/2005/8/layout/cycle2"/>
    <dgm:cxn modelId="{D6836135-712D-48A8-B3BB-57FAC6FB5C71}" type="presParOf" srcId="{3394F477-D8DC-4411-ADA8-D80A3183DB2E}" destId="{7A216B23-5BDB-4FAF-BA24-90AD6AAE701E}" srcOrd="0" destOrd="0" presId="urn:microsoft.com/office/officeart/2005/8/layout/cycle2"/>
    <dgm:cxn modelId="{1AB72545-5B96-4735-B4C6-4B74C00A707E}" type="presParOf" srcId="{1858CEE1-8903-40F9-BDB4-66564A88FE59}" destId="{ECC91B30-DFCA-4AB5-AB5C-2F98845AF715}" srcOrd="10" destOrd="0" presId="urn:microsoft.com/office/officeart/2005/8/layout/cycle2"/>
    <dgm:cxn modelId="{EAB013FF-3A9A-436C-8F8B-73451F1A6E34}" type="presParOf" srcId="{1858CEE1-8903-40F9-BDB4-66564A88FE59}" destId="{4B98D9FB-3D44-4680-BEC6-9095B5361008}" srcOrd="11" destOrd="0" presId="urn:microsoft.com/office/officeart/2005/8/layout/cycle2"/>
    <dgm:cxn modelId="{E8672AEE-FC0D-42E9-BCFD-70DC2D81DF8C}" type="presParOf" srcId="{4B98D9FB-3D44-4680-BEC6-9095B5361008}" destId="{9D00C92B-6655-410C-BC65-D636016AD572}" srcOrd="0" destOrd="0" presId="urn:microsoft.com/office/officeart/2005/8/layout/cycle2"/>
    <dgm:cxn modelId="{CC04E391-08CE-410D-B47C-C423A1AB8162}" type="presParOf" srcId="{1858CEE1-8903-40F9-BDB4-66564A88FE59}" destId="{3E09EB30-BB15-4567-8328-86E5795857D2}" srcOrd="12" destOrd="0" presId="urn:microsoft.com/office/officeart/2005/8/layout/cycle2"/>
    <dgm:cxn modelId="{506482DE-E43E-4CEC-94FB-4E4A609DDB60}" type="presParOf" srcId="{1858CEE1-8903-40F9-BDB4-66564A88FE59}" destId="{BF5D46F4-BEB9-48E1-ADBB-D3A27F7667B5}" srcOrd="13" destOrd="0" presId="urn:microsoft.com/office/officeart/2005/8/layout/cycle2"/>
    <dgm:cxn modelId="{20F4D269-12B3-42AC-AC09-4C681B1E94B8}" type="presParOf" srcId="{BF5D46F4-BEB9-48E1-ADBB-D3A27F7667B5}" destId="{2FC9A1F1-B5CC-47A2-8AEC-8D7F145B788B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41E9ED-CD27-4248-A267-B7F1A515CA1B}">
      <dsp:nvSpPr>
        <dsp:cNvPr id="0" name=""/>
        <dsp:cNvSpPr/>
      </dsp:nvSpPr>
      <dsp:spPr>
        <a:xfrm>
          <a:off x="3160995" y="60927"/>
          <a:ext cx="1378706" cy="140473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0" kern="1200" dirty="0"/>
        </a:p>
      </dsp:txBody>
      <dsp:txXfrm>
        <a:off x="3362902" y="266646"/>
        <a:ext cx="974892" cy="993298"/>
      </dsp:txXfrm>
    </dsp:sp>
    <dsp:sp modelId="{F1A6499F-B18A-492B-9300-11F5C190EE46}">
      <dsp:nvSpPr>
        <dsp:cNvPr id="0" name=""/>
        <dsp:cNvSpPr/>
      </dsp:nvSpPr>
      <dsp:spPr>
        <a:xfrm rot="1462181">
          <a:off x="4621784" y="960534"/>
          <a:ext cx="424299" cy="4966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4627455" y="1033596"/>
        <a:ext cx="297009" cy="297969"/>
      </dsp:txXfrm>
    </dsp:sp>
    <dsp:sp modelId="{1805F387-4D48-423D-8837-B2A54F2C23A3}">
      <dsp:nvSpPr>
        <dsp:cNvPr id="0" name=""/>
        <dsp:cNvSpPr/>
      </dsp:nvSpPr>
      <dsp:spPr>
        <a:xfrm>
          <a:off x="5129294" y="975848"/>
          <a:ext cx="1564683" cy="144234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470" tIns="77470" rIns="77470" bIns="77470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100" kern="1200" dirty="0"/>
        </a:p>
      </dsp:txBody>
      <dsp:txXfrm>
        <a:off x="5358437" y="1187075"/>
        <a:ext cx="1106397" cy="1019893"/>
      </dsp:txXfrm>
    </dsp:sp>
    <dsp:sp modelId="{7FE0CC80-FB8D-4240-BE69-74116BA24983}">
      <dsp:nvSpPr>
        <dsp:cNvPr id="0" name=""/>
        <dsp:cNvSpPr/>
      </dsp:nvSpPr>
      <dsp:spPr>
        <a:xfrm rot="4628571">
          <a:off x="5955282" y="2507930"/>
          <a:ext cx="396226" cy="4966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6001491" y="2549309"/>
        <a:ext cx="277358" cy="297969"/>
      </dsp:txXfrm>
    </dsp:sp>
    <dsp:sp modelId="{879B0208-AC9A-4523-B8F6-6A3B57EA8EEC}">
      <dsp:nvSpPr>
        <dsp:cNvPr id="0" name=""/>
        <dsp:cNvSpPr/>
      </dsp:nvSpPr>
      <dsp:spPr>
        <a:xfrm>
          <a:off x="5667057" y="3113152"/>
          <a:ext cx="1471452" cy="1471452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300" kern="1200"/>
        </a:p>
      </dsp:txBody>
      <dsp:txXfrm>
        <a:off x="5882546" y="3328641"/>
        <a:ext cx="1040474" cy="1040474"/>
      </dsp:txXfrm>
    </dsp:sp>
    <dsp:sp modelId="{85EBAEA2-840F-4A2F-801C-D0C7BFF3E5EA}">
      <dsp:nvSpPr>
        <dsp:cNvPr id="0" name=""/>
        <dsp:cNvSpPr/>
      </dsp:nvSpPr>
      <dsp:spPr>
        <a:xfrm rot="7714286">
          <a:off x="5526610" y="4454769"/>
          <a:ext cx="389943" cy="4966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5621570" y="4508362"/>
        <a:ext cx="272960" cy="297969"/>
      </dsp:txXfrm>
    </dsp:sp>
    <dsp:sp modelId="{A479EBDA-6EFA-435B-A01B-D045E1515C7C}">
      <dsp:nvSpPr>
        <dsp:cNvPr id="0" name=""/>
        <dsp:cNvSpPr/>
      </dsp:nvSpPr>
      <dsp:spPr>
        <a:xfrm>
          <a:off x="4290893" y="4838806"/>
          <a:ext cx="1471452" cy="1471452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300" kern="1200"/>
        </a:p>
      </dsp:txBody>
      <dsp:txXfrm>
        <a:off x="4506382" y="5054295"/>
        <a:ext cx="1040474" cy="1040474"/>
      </dsp:txXfrm>
    </dsp:sp>
    <dsp:sp modelId="{0D39DC45-DE32-4B0E-89BD-6D3CB9BB1D1B}">
      <dsp:nvSpPr>
        <dsp:cNvPr id="0" name=""/>
        <dsp:cNvSpPr/>
      </dsp:nvSpPr>
      <dsp:spPr>
        <a:xfrm rot="10800000">
          <a:off x="3739086" y="5326225"/>
          <a:ext cx="389943" cy="4966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3856069" y="5425548"/>
        <a:ext cx="272960" cy="297969"/>
      </dsp:txXfrm>
    </dsp:sp>
    <dsp:sp modelId="{5E520348-FD45-4369-B804-9DD6BD05D6E6}">
      <dsp:nvSpPr>
        <dsp:cNvPr id="0" name=""/>
        <dsp:cNvSpPr/>
      </dsp:nvSpPr>
      <dsp:spPr>
        <a:xfrm>
          <a:off x="2083698" y="4838806"/>
          <a:ext cx="1471452" cy="1471452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300" kern="1200" dirty="0"/>
        </a:p>
      </dsp:txBody>
      <dsp:txXfrm>
        <a:off x="2299187" y="5054295"/>
        <a:ext cx="1040474" cy="1040474"/>
      </dsp:txXfrm>
    </dsp:sp>
    <dsp:sp modelId="{3394F477-D8DC-4411-ADA8-D80A3183DB2E}">
      <dsp:nvSpPr>
        <dsp:cNvPr id="0" name=""/>
        <dsp:cNvSpPr/>
      </dsp:nvSpPr>
      <dsp:spPr>
        <a:xfrm rot="14199114">
          <a:off x="2003626" y="4398150"/>
          <a:ext cx="410100" cy="4966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098957" y="4548859"/>
        <a:ext cx="287070" cy="297969"/>
      </dsp:txXfrm>
    </dsp:sp>
    <dsp:sp modelId="{ECC91B30-DFCA-4AB5-AB5C-2F98845AF715}">
      <dsp:nvSpPr>
        <dsp:cNvPr id="0" name=""/>
        <dsp:cNvSpPr/>
      </dsp:nvSpPr>
      <dsp:spPr>
        <a:xfrm>
          <a:off x="782714" y="2997628"/>
          <a:ext cx="1609813" cy="1410181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0" kern="1200"/>
        </a:p>
      </dsp:txBody>
      <dsp:txXfrm>
        <a:off x="1018466" y="3204144"/>
        <a:ext cx="1138309" cy="997149"/>
      </dsp:txXfrm>
    </dsp:sp>
    <dsp:sp modelId="{4B98D9FB-3D44-4680-BEC6-9095B5361008}">
      <dsp:nvSpPr>
        <dsp:cNvPr id="0" name=""/>
        <dsp:cNvSpPr/>
      </dsp:nvSpPr>
      <dsp:spPr>
        <a:xfrm rot="16788570">
          <a:off x="1600150" y="2474231"/>
          <a:ext cx="313890" cy="4966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1639212" y="2619949"/>
        <a:ext cx="219723" cy="297969"/>
      </dsp:txXfrm>
    </dsp:sp>
    <dsp:sp modelId="{3E09EB30-BB15-4567-8328-86E5795857D2}">
      <dsp:nvSpPr>
        <dsp:cNvPr id="0" name=""/>
        <dsp:cNvSpPr/>
      </dsp:nvSpPr>
      <dsp:spPr>
        <a:xfrm>
          <a:off x="1198681" y="961295"/>
          <a:ext cx="1471452" cy="1471452"/>
        </a:xfrm>
        <a:prstGeom prst="ellipse">
          <a:avLst/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300" kern="1200" dirty="0"/>
        </a:p>
      </dsp:txBody>
      <dsp:txXfrm>
        <a:off x="1414170" y="1176784"/>
        <a:ext cx="1040474" cy="1040474"/>
      </dsp:txXfrm>
    </dsp:sp>
    <dsp:sp modelId="{BF5D46F4-BEB9-48E1-ADBB-D3A27F7667B5}">
      <dsp:nvSpPr>
        <dsp:cNvPr id="0" name=""/>
        <dsp:cNvSpPr/>
      </dsp:nvSpPr>
      <dsp:spPr>
        <a:xfrm rot="20041073">
          <a:off x="2716117" y="976853"/>
          <a:ext cx="373031" cy="4966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2721772" y="1100689"/>
        <a:ext cx="261122" cy="2979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9A6AA9-C43B-4E02-901B-6D1D67C47770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554B82-45E4-49C3-BE22-2BA532305B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026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54B82-45E4-49C3-BE22-2BA532305BE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9689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54B82-45E4-49C3-BE22-2BA532305BE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7817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z="1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/>
              <a:t>#Малая_академия_естественных_наук</a:t>
            </a:r>
          </a:p>
        </p:txBody>
      </p:sp>
    </p:spTree>
    <p:extLst>
      <p:ext uri="{BB962C8B-B14F-4D97-AF65-F5344CB8AC3E}">
        <p14:creationId xmlns:p14="http://schemas.microsoft.com/office/powerpoint/2010/main" val="30802898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/>
              <a:t>#Малая_академия_естественных_наук</a:t>
            </a:r>
          </a:p>
        </p:txBody>
      </p:sp>
    </p:spTree>
    <p:extLst>
      <p:ext uri="{BB962C8B-B14F-4D97-AF65-F5344CB8AC3E}">
        <p14:creationId xmlns:p14="http://schemas.microsoft.com/office/powerpoint/2010/main" val="4012332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Для реализации ИОП </a:t>
            </a:r>
            <a:r>
              <a:rPr lang="ru-RU" baseline="0" dirty="0"/>
              <a:t> создана дорожная карта на 3 учебных года, которая включает в себя обязательные мероприятия, позволяющие решать поставленные задачи и сделать деятельность интересной и полезной для детей и педагогов. Краткий обзор мероприятий вы видите на экране.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54B82-45E4-49C3-BE22-2BA532305BE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7817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baseline="0" dirty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54B82-45E4-49C3-BE22-2BA532305BE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0104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baseline="0" dirty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54B82-45E4-49C3-BE22-2BA532305BE7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3670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baseline="0" dirty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54B82-45E4-49C3-BE22-2BA532305BE7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2227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54B82-45E4-49C3-BE22-2BA532305BE7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5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openxmlformats.org/officeDocument/2006/relationships/image" Target="../media/image23.jpeg"/><Relationship Id="rId7" Type="http://schemas.openxmlformats.org/officeDocument/2006/relationships/image" Target="../media/image3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image" Target="../media/image23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10" Type="http://schemas.openxmlformats.org/officeDocument/2006/relationships/image" Target="../media/image41.jpg"/><Relationship Id="rId4" Type="http://schemas.openxmlformats.org/officeDocument/2006/relationships/image" Target="../media/image35.jpeg"/><Relationship Id="rId9" Type="http://schemas.openxmlformats.org/officeDocument/2006/relationships/image" Target="../media/image40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7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hdphoto" Target="../media/hdphoto1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6.jpeg"/><Relationship Id="rId5" Type="http://schemas.openxmlformats.org/officeDocument/2006/relationships/diagramQuickStyle" Target="../diagrams/quickStyle1.xml"/><Relationship Id="rId10" Type="http://schemas.openxmlformats.org/officeDocument/2006/relationships/slide" Target="slide7.xml"/><Relationship Id="rId4" Type="http://schemas.openxmlformats.org/officeDocument/2006/relationships/diagramLayout" Target="../diagrams/layout1.xml"/><Relationship Id="rId9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16080" y="5254220"/>
            <a:ext cx="4896544" cy="1512226"/>
          </a:xfrm>
        </p:spPr>
        <p:txBody>
          <a:bodyPr>
            <a:normAutofit fontScale="47500" lnSpcReduction="20000"/>
          </a:bodyPr>
          <a:lstStyle/>
          <a:p>
            <a:pPr algn="r"/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ИОП, </a:t>
            </a:r>
            <a:endParaRPr lang="ru-RU" sz="3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начальных </a:t>
            </a: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 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«НОШ №1» </a:t>
            </a:r>
            <a:r>
              <a:rPr lang="ru-RU" sz="3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г.Губаха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Мухаметсафина Елена Владимировна</a:t>
            </a:r>
          </a:p>
          <a:p>
            <a:pPr algn="l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Дарья\Desktop\-vBK9XZFJBg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24050" cy="24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28B1F3-B231-4353-B09D-798CA92C4F21}"/>
              </a:ext>
            </a:extLst>
          </p:cNvPr>
          <p:cNvSpPr txBox="1"/>
          <p:nvPr/>
        </p:nvSpPr>
        <p:spPr>
          <a:xfrm>
            <a:off x="2351584" y="260648"/>
            <a:ext cx="849694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Межмуниципальная научно-практическая конференция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«Организация учебно-исследовательской и проектной деятельности в образовательной организации в контексте ФГОС общего образования»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67472" y="2636911"/>
            <a:ext cx="10311164" cy="3215875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Презентационный доклад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 «Развитие модели естественнонаучного образования младших школьников(МАЕН) посредством общего и дополнительного образования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как инновационное средство в развитии исследовательских умений младших школьников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2279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2776" y="145519"/>
            <a:ext cx="8645711" cy="85725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показателей результативности реализации ИОП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842777" y="764704"/>
            <a:ext cx="8229600" cy="2376264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конкурсов, конференций и других мероприятий (в том числе проводимых в дистанционном и заочном формате) с обучающимися других образовательных организаций Пермского края в рамках реализации ИОП с охватом не менее 150 человек в течение учебного года </a:t>
            </a:r>
          </a:p>
        </p:txBody>
      </p:sp>
      <p:sp>
        <p:nvSpPr>
          <p:cNvPr id="6" name="Прямоугольник 5">
            <a:hlinkClick r:id="" action="ppaction://noaction"/>
            <a:extLst>
              <a:ext uri="{FF2B5EF4-FFF2-40B4-BE49-F238E27FC236}">
                <a16:creationId xmlns:a16="http://schemas.microsoft.com/office/drawing/2014/main" id="{DECCECA1-CC92-446D-A231-22A7944E4F75}"/>
              </a:ext>
            </a:extLst>
          </p:cNvPr>
          <p:cNvSpPr/>
          <p:nvPr/>
        </p:nvSpPr>
        <p:spPr>
          <a:xfrm>
            <a:off x="4799856" y="4210706"/>
            <a:ext cx="2445895" cy="116250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3000 учащихся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5535873" y="3251903"/>
            <a:ext cx="594066" cy="8431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03" b="12921"/>
          <a:stretch/>
        </p:blipFill>
        <p:spPr>
          <a:xfrm>
            <a:off x="7536160" y="3140968"/>
            <a:ext cx="4443986" cy="27800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8" t="9400" r="14563" b="15001"/>
          <a:stretch/>
        </p:blipFill>
        <p:spPr>
          <a:xfrm>
            <a:off x="310081" y="3119887"/>
            <a:ext cx="4018609" cy="282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309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"/>
          <p:cNvPicPr>
            <a:picLocks noChangeAspect="1" noChangeArrowheads="1"/>
          </p:cNvPicPr>
          <p:nvPr/>
        </p:nvPicPr>
        <p:blipFill>
          <a:blip r:embed="rId3" cstate="print">
            <a:lum bright="49000" contrast="-70000"/>
          </a:blip>
          <a:srcRect/>
          <a:stretch>
            <a:fillRect/>
          </a:stretch>
        </p:blipFill>
        <p:spPr bwMode="auto">
          <a:xfrm>
            <a:off x="1524000" y="1"/>
            <a:ext cx="9360024" cy="722031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575721" y="4941169"/>
            <a:ext cx="4013959" cy="23422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46B4B13A-D4D8-4F30-A303-C519C2529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5421"/>
            <a:ext cx="9144000" cy="2342239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Открытый муниципальный конкурс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«Году науки и технологий посвящается»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(21.12.2021 – 27.12.2021)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178 участников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(18 в номинации конкурс чтецов  «О науке в поэзии» и 160  в номинации викторина «Чудеса науки»)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168C0B0-9B2D-48A0-A7B4-5F0680E0D8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175" y="2185489"/>
            <a:ext cx="4013960" cy="258607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00EF71D-D48D-4598-8ACC-C06717198CE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3" b="11287"/>
          <a:stretch/>
        </p:blipFill>
        <p:spPr>
          <a:xfrm>
            <a:off x="5517362" y="4081004"/>
            <a:ext cx="3524770" cy="306663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2D1B398-DC92-47FC-A539-A9A0FD511C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3365" y="2242539"/>
            <a:ext cx="4176463" cy="441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1350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"/>
          <p:cNvPicPr>
            <a:picLocks noChangeAspect="1" noChangeArrowheads="1"/>
          </p:cNvPicPr>
          <p:nvPr/>
        </p:nvPicPr>
        <p:blipFill>
          <a:blip r:embed="rId3" cstate="print">
            <a:lum bright="49000" contrast="-70000"/>
          </a:blip>
          <a:srcRect/>
          <a:stretch>
            <a:fillRect/>
          </a:stretch>
        </p:blipFill>
        <p:spPr bwMode="auto">
          <a:xfrm>
            <a:off x="1524000" y="1"/>
            <a:ext cx="9360024" cy="722031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575721" y="4941169"/>
            <a:ext cx="4013959" cy="23422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7554060-9884-49C5-A670-5681CE1E31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7535" y="1885764"/>
            <a:ext cx="5297096" cy="293977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4E01BD8-EF72-4A84-870A-CB26461AC78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t="21651" r="9760" b="25595"/>
          <a:stretch/>
        </p:blipFill>
        <p:spPr>
          <a:xfrm>
            <a:off x="6918756" y="1330035"/>
            <a:ext cx="4013959" cy="361788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3DA5DEB-80C6-4299-8D8D-7181215D9CF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0" t="27152" r="8673" b="21443"/>
          <a:stretch/>
        </p:blipFill>
        <p:spPr>
          <a:xfrm>
            <a:off x="8047802" y="4660937"/>
            <a:ext cx="2884270" cy="253351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F6CEB94-E92C-4917-BDB1-25F6DADA462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t="4005" r="9760" b="19394"/>
          <a:stretch/>
        </p:blipFill>
        <p:spPr>
          <a:xfrm>
            <a:off x="1553928" y="4365104"/>
            <a:ext cx="2957896" cy="280582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6D57C62-333F-4631-9D88-B39AA964C47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23" b="24471"/>
          <a:stretch/>
        </p:blipFill>
        <p:spPr>
          <a:xfrm>
            <a:off x="4528526" y="4290612"/>
            <a:ext cx="3375132" cy="2880320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46B4B13A-D4D8-4F30-A303-C519C2529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274639"/>
            <a:ext cx="9144000" cy="1642194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соревнования по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спидкубингу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«Кубик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Рубика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объединяет!»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(14.05.2022)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участников соревнований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8105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"/>
          <p:cNvPicPr>
            <a:picLocks noChangeAspect="1" noChangeArrowheads="1"/>
          </p:cNvPicPr>
          <p:nvPr/>
        </p:nvPicPr>
        <p:blipFill>
          <a:blip r:embed="rId3" cstate="print">
            <a:lum bright="49000" contrast="-70000"/>
          </a:blip>
          <a:srcRect/>
          <a:stretch>
            <a:fillRect/>
          </a:stretch>
        </p:blipFill>
        <p:spPr bwMode="auto">
          <a:xfrm>
            <a:off x="1340048" y="1"/>
            <a:ext cx="9360024" cy="722031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575721" y="4941169"/>
            <a:ext cx="4013959" cy="23422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46B4B13A-D4D8-4F30-A303-C519C2529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1655678"/>
          </a:xfrm>
        </p:spPr>
        <p:txBody>
          <a:bodyPr>
            <a:noAutofit/>
          </a:bodyPr>
          <a:lstStyle/>
          <a:p>
            <a:pPr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марафон, 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посвящённый Международному Дню Земли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(19.04.2022 – 27.04.2022)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1000 онлайн участников в 8 номинациях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>
            <a:extLst>
              <a:ext uri="{FF2B5EF4-FFF2-40B4-BE49-F238E27FC236}">
                <a16:creationId xmlns:a16="http://schemas.microsoft.com/office/drawing/2014/main" id="{5AA8FA9D-61E1-45D7-93B9-FE02AD4B243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</a:t>
            </a:r>
          </a:p>
          <a:p>
            <a:pPr marL="0" indent="0" algn="ctr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онлайн-марафон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«Птицы – наши друзья!»</a:t>
            </a:r>
            <a:r>
              <a:rPr lang="ru-RU" dirty="0"/>
              <a:t/>
            </a:r>
            <a:br>
              <a:rPr lang="ru-RU" dirty="0"/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(01.04.2023 – 16.04.2023)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1043 участника в 7 номинациях</a:t>
            </a:r>
            <a:r>
              <a:rPr lang="ru-RU" dirty="0"/>
              <a:t/>
            </a:r>
            <a:br>
              <a:rPr lang="ru-RU" dirty="0"/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14431CF-5F2F-4C56-9EED-A153105CCA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42"/>
          <a:stretch/>
        </p:blipFill>
        <p:spPr>
          <a:xfrm>
            <a:off x="1267140" y="3645025"/>
            <a:ext cx="5096633" cy="300159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BEA2F8A-3B1F-4605-A6C1-3AB1B94867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554" y="3390425"/>
            <a:ext cx="3286878" cy="325619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C588F9B-8CBF-44FE-AA8F-0E386468B2F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39" t="6558" b="21139"/>
          <a:stretch/>
        </p:blipFill>
        <p:spPr>
          <a:xfrm>
            <a:off x="8261452" y="77979"/>
            <a:ext cx="1722980" cy="2065490"/>
          </a:xfrm>
          <a:prstGeom prst="rect">
            <a:avLst/>
          </a:prstGeom>
        </p:spPr>
      </p:pic>
      <p:sp>
        <p:nvSpPr>
          <p:cNvPr id="13" name="Объект 12">
            <a:extLst>
              <a:ext uri="{FF2B5EF4-FFF2-40B4-BE49-F238E27FC236}">
                <a16:creationId xmlns:a16="http://schemas.microsoft.com/office/drawing/2014/main" id="{B9681E4F-4699-45F2-8B22-22BAC6EAB1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20532" y="1718771"/>
            <a:ext cx="4038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Экологическая акция «Синичкин день – 2023»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(12.11.23-30.12.2023)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704 участника в 3 направлениях</a:t>
            </a:r>
          </a:p>
          <a:p>
            <a:pPr marL="0" indent="0"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9915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print">
            <a:lum bright="49000" contrast="-70000"/>
          </a:blip>
          <a:srcRect/>
          <a:stretch>
            <a:fillRect/>
          </a:stretch>
        </p:blipFill>
        <p:spPr bwMode="auto">
          <a:xfrm>
            <a:off x="1415988" y="1"/>
            <a:ext cx="9360024" cy="722031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3A6641A9-592C-40CC-B063-39F0B134F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Открытый муниципальный турнир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«Аз и Буки – основа науки»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DA86D817-2F12-4531-9F9D-6A8EB1575A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161774"/>
            <a:ext cx="4495800" cy="6028245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06.12.2023</a:t>
            </a:r>
          </a:p>
          <a:p>
            <a:pPr marL="0" indent="0" algn="ctr"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(66 участников - 3-4 классы)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3E94658-C68A-424A-B960-53447A31F3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472" y="135337"/>
            <a:ext cx="2094363" cy="148164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4DE8B9E-B5B8-46E1-A853-79D96743DE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29"/>
          <a:stretch/>
        </p:blipFill>
        <p:spPr>
          <a:xfrm>
            <a:off x="6224068" y="5146799"/>
            <a:ext cx="4443932" cy="230211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1536A7A-D70D-45FC-83D7-5DF96633D4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4140" y="3203331"/>
            <a:ext cx="3323861" cy="249289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63B4F24-A42E-437B-B408-318FC79B162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54"/>
          <a:stretch/>
        </p:blipFill>
        <p:spPr>
          <a:xfrm>
            <a:off x="6355978" y="1889237"/>
            <a:ext cx="3854822" cy="1930524"/>
          </a:xfrm>
          <a:prstGeom prst="rect">
            <a:avLst/>
          </a:prstGeom>
        </p:spPr>
      </p:pic>
      <p:sp>
        <p:nvSpPr>
          <p:cNvPr id="9" name="Объект 8">
            <a:extLst>
              <a:ext uri="{FF2B5EF4-FFF2-40B4-BE49-F238E27FC236}">
                <a16:creationId xmlns:a16="http://schemas.microsoft.com/office/drawing/2014/main" id="{11A4D642-C6F5-4C34-9E04-F6BBD0BF1C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75868" y="1161774"/>
            <a:ext cx="4443932" cy="61771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22.12.2022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42 участника -4 классы)</a:t>
            </a:r>
          </a:p>
          <a:p>
            <a:pPr marL="0" indent="0" algn="ctr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18654B4-2C9D-4274-9928-76FF2379698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66" r="10000" b="16794"/>
          <a:stretch/>
        </p:blipFill>
        <p:spPr>
          <a:xfrm>
            <a:off x="1575868" y="1857253"/>
            <a:ext cx="4139952" cy="1933686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D4C36CA-0DD4-4160-B614-257CE8247BA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7" t="34771"/>
          <a:stretch/>
        </p:blipFill>
        <p:spPr>
          <a:xfrm>
            <a:off x="1375620" y="4840540"/>
            <a:ext cx="4980359" cy="2659434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746DD69F-5D68-4BE1-AEC8-485186B0FA5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73" r="8263" b="10901"/>
          <a:stretch/>
        </p:blipFill>
        <p:spPr>
          <a:xfrm rot="20596055">
            <a:off x="1582809" y="3654335"/>
            <a:ext cx="4272387" cy="2119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1155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0B3ECA-DE0E-46F4-B60A-158F6EAED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95459"/>
            <a:ext cx="10972800" cy="1728192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конкурс 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исследовательских и проектных работ «Открытие»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исследовательской и проектной деятельности обучающихся, выявление и поддержка способных и одарённых детей в муниципальном районе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7368" y="2708920"/>
            <a:ext cx="5760640" cy="324036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2021-2022 учебный год </a:t>
            </a:r>
          </a:p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участников, из них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маеновцев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победителей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2022-2023 учебный год </a:t>
            </a:r>
          </a:p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участников, из них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маеновцев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победителей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2291416" y="370345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2259297" y="51646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08" y="2596834"/>
            <a:ext cx="5688632" cy="392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7400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0B3ECA-DE0E-46F4-B60A-158F6EAED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32656"/>
            <a:ext cx="11593288" cy="1143000"/>
          </a:xfrm>
        </p:spPr>
        <p:txBody>
          <a:bodyPr>
            <a:noAutofit/>
          </a:bodyPr>
          <a:lstStyle/>
          <a:p>
            <a:r>
              <a:rPr lang="ru-RU" sz="4000" b="1" dirty="0"/>
              <a:t>Муниципальный конкурс исследовательских и проектных работ «Открытие»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FD038B1-150A-4B26-9A03-34A172B9D6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7295" y="1555436"/>
            <a:ext cx="4035461" cy="5134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11B86E6-0695-4757-935D-474E51BDBA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3" y="1555436"/>
            <a:ext cx="4680519" cy="4994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42469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418" y="1038335"/>
            <a:ext cx="1944216" cy="274836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390" y="4752639"/>
            <a:ext cx="3682116" cy="207119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9600" y="116632"/>
            <a:ext cx="10238928" cy="93610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участия в конкурсах исследовательских и проектных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 краевого уровня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4076870"/>
              </p:ext>
            </p:extLst>
          </p:nvPr>
        </p:nvGraphicFramePr>
        <p:xfrm>
          <a:off x="609601" y="1484784"/>
          <a:ext cx="7286599" cy="48965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82373">
                  <a:extLst>
                    <a:ext uri="{9D8B030D-6E8A-4147-A177-3AD203B41FA5}">
                      <a16:colId xmlns:a16="http://schemas.microsoft.com/office/drawing/2014/main" val="952615928"/>
                    </a:ext>
                  </a:extLst>
                </a:gridCol>
                <a:gridCol w="2392125">
                  <a:extLst>
                    <a:ext uri="{9D8B030D-6E8A-4147-A177-3AD203B41FA5}">
                      <a16:colId xmlns:a16="http://schemas.microsoft.com/office/drawing/2014/main" val="963810592"/>
                    </a:ext>
                  </a:extLst>
                </a:gridCol>
                <a:gridCol w="2112101">
                  <a:extLst>
                    <a:ext uri="{9D8B030D-6E8A-4147-A177-3AD203B41FA5}">
                      <a16:colId xmlns:a16="http://schemas.microsoft.com/office/drawing/2014/main" val="4258570467"/>
                    </a:ext>
                  </a:extLst>
                </a:gridCol>
              </a:tblGrid>
              <a:tr h="24482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XI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Краевой конкурс учебно-исследовательских работ и проектов «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Муравьишка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для обучающихся 1-6 классов (март-апрель)</a:t>
                      </a:r>
                    </a:p>
                  </a:txBody>
                  <a:tcPr marL="45971" marR="459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 победителя)</a:t>
                      </a:r>
                    </a:p>
                  </a:txBody>
                  <a:tcPr marL="45971" marR="459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(7 победителей)</a:t>
                      </a:r>
                    </a:p>
                  </a:txBody>
                  <a:tcPr marL="45971" marR="45971" marT="0" marB="0"/>
                </a:tc>
                <a:extLst>
                  <a:ext uri="{0D108BD9-81ED-4DB2-BD59-A6C34878D82A}">
                    <a16:rowId xmlns:a16="http://schemas.microsoft.com/office/drawing/2014/main" val="686626177"/>
                  </a:ext>
                </a:extLst>
              </a:tr>
              <a:tr h="24482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Региональный конкурс исследовательских работ среди обучающихся 1-11 классов "Муравейник" (март-июнь)</a:t>
                      </a:r>
                    </a:p>
                  </a:txBody>
                  <a:tcPr marL="45971" marR="459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 призёр)</a:t>
                      </a:r>
                    </a:p>
                  </a:txBody>
                  <a:tcPr marL="45971" marR="459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(10 победителей и призёров)</a:t>
                      </a:r>
                    </a:p>
                  </a:txBody>
                  <a:tcPr marL="45971" marR="45971" marT="0" marB="0"/>
                </a:tc>
                <a:extLst>
                  <a:ext uri="{0D108BD9-81ED-4DB2-BD59-A6C34878D82A}">
                    <a16:rowId xmlns:a16="http://schemas.microsoft.com/office/drawing/2014/main" val="784157121"/>
                  </a:ext>
                </a:extLst>
              </a:tr>
            </a:tbl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44257">
            <a:off x="7997270" y="2667342"/>
            <a:ext cx="4007768" cy="22920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5439" y="549743"/>
            <a:ext cx="1993652" cy="2818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1497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7EAEFE-B0CF-4C9F-8402-8FAF156A1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DB705BBC-E5D5-42FA-BF49-FF575A36DA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240"/>
            <a:ext cx="5663952" cy="684076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71D7D2E-CF41-4E35-9951-0BF5C203E7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381" y="17240"/>
            <a:ext cx="65156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6572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271076"/>
            <a:ext cx="8985781" cy="6315848"/>
          </a:xfrm>
          <a:prstGeom prst="snip2DiagRect">
            <a:avLst>
              <a:gd name="adj1" fmla="val 2768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39926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48344" y="0"/>
            <a:ext cx="12288688" cy="7031675"/>
          </a:xfrm>
          <a:prstGeom prst="roundRect">
            <a:avLst/>
          </a:prstGeo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Инновационная образовательная программа «Развитие модели естественнонаучного образования младших школьников «Малая Академия естественных наук» посредством общего и дополнительного образования»</a:t>
            </a:r>
          </a:p>
        </p:txBody>
      </p:sp>
      <p:pic>
        <p:nvPicPr>
          <p:cNvPr id="4" name="Рисунок 3" descr="C:\Users\Дарья\Desktop\-vBK9XZFJBg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949" y="4023395"/>
            <a:ext cx="2216102" cy="28083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79714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472" y="881507"/>
            <a:ext cx="4752529" cy="49426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473" y="840448"/>
            <a:ext cx="4752529" cy="4933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07568" y="116632"/>
            <a:ext cx="7920880" cy="762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7014" y="147752"/>
            <a:ext cx="9085490" cy="6926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u="sng" dirty="0">
                <a:solidFill>
                  <a:srgbClr val="1C1CF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НОВОСТИ СООБЩЕСТВА</a:t>
            </a:r>
          </a:p>
        </p:txBody>
      </p:sp>
    </p:spTree>
    <p:extLst>
      <p:ext uri="{BB962C8B-B14F-4D97-AF65-F5344CB8AC3E}">
        <p14:creationId xmlns:p14="http://schemas.microsoft.com/office/powerpoint/2010/main" val="42762739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812" y="3699030"/>
            <a:ext cx="4211960" cy="31589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2676932"/>
            <a:ext cx="5530566" cy="4147924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B2E19B4A-506B-404D-BDFE-EA785B77CD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368" y="260648"/>
            <a:ext cx="7848872" cy="4248472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Флэш-вебинар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«Первые шаги в «Малой Академии естественных наук»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(09.12.2021г.)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«Начальная школа – лаборатория активных и творческих умов»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(29.04.2022г.)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Секция педагогической конференции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«Малая Академия естественных наук - новое образовательное пространство начальной школы»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(29.08.2022)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Флэш-вебинар 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школе юных исследователей «Отдыхаем с пользой»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(13.12.2022г.)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6951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74"/>
          <a:stretch/>
        </p:blipFill>
        <p:spPr>
          <a:xfrm>
            <a:off x="6060468" y="2492896"/>
            <a:ext cx="6131532" cy="4365104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B2E19B4A-506B-404D-BDFE-EA785B77CD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88641"/>
            <a:ext cx="6264696" cy="6669360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Онлайн-конференция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«Активные практики реализации естественнонаучного направления с обучающимися начальной школы в урочной и внеурочной деятельности</a:t>
            </a:r>
            <a:r>
              <a:rPr lang="ru-RU" sz="3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»(18.04.2023г.) </a:t>
            </a:r>
            <a:r>
              <a:rPr lang="ru-RU" sz="3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Практикум </a:t>
            </a:r>
            <a:r>
              <a:rPr lang="ru-RU" sz="3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«Исследуем, экспериментируем, творим!»(29.08.2023г.)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Флэш-</a:t>
            </a:r>
            <a:r>
              <a:rPr lang="ru-RU" sz="3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вебинар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«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Педагогические открытия во внеурочной деятельности»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(11.12.2023г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324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0BAC88-FDC9-490C-98A0-294746022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7319B0A8-A6B4-49A3-9A40-07B793394D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" y="-14777"/>
            <a:ext cx="6085237" cy="6853536"/>
          </a:xfrm>
        </p:spPr>
      </p:pic>
      <p:pic>
        <p:nvPicPr>
          <p:cNvPr id="4" name="Объект 4">
            <a:extLst>
              <a:ext uri="{FF2B5EF4-FFF2-40B4-BE49-F238E27FC236}">
                <a16:creationId xmlns:a16="http://schemas.microsoft.com/office/drawing/2014/main" id="{40F16419-A7EB-4322-B8C4-08C82ECA50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-59214"/>
            <a:ext cx="6085237" cy="6945923"/>
          </a:xfrm>
        </p:spPr>
      </p:pic>
    </p:spTree>
    <p:extLst>
      <p:ext uri="{BB962C8B-B14F-4D97-AF65-F5344CB8AC3E}">
        <p14:creationId xmlns:p14="http://schemas.microsoft.com/office/powerpoint/2010/main" val="32025944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43472" y="12263"/>
            <a:ext cx="98072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4400" b="1" dirty="0">
                <a:solidFill>
                  <a:srgbClr val="FF0000"/>
                </a:solidFill>
              </a:rPr>
              <a:t>#</a:t>
            </a:r>
            <a:r>
              <a:rPr lang="ru-RU" sz="4400" b="1" dirty="0" err="1">
                <a:solidFill>
                  <a:srgbClr val="FF0000"/>
                </a:solidFill>
              </a:rPr>
              <a:t>Малая_академия</a:t>
            </a:r>
            <a:r>
              <a:rPr lang="en-US" sz="4400" b="1" dirty="0">
                <a:solidFill>
                  <a:srgbClr val="FF0000"/>
                </a:solidFill>
              </a:rPr>
              <a:t>_</a:t>
            </a:r>
            <a:r>
              <a:rPr lang="ru-RU" sz="4400" b="1" dirty="0">
                <a:solidFill>
                  <a:srgbClr val="FF0000"/>
                </a:solidFill>
              </a:rPr>
              <a:t>естественных</a:t>
            </a:r>
            <a:r>
              <a:rPr lang="en-US" sz="4400" b="1" dirty="0">
                <a:solidFill>
                  <a:srgbClr val="FF0000"/>
                </a:solidFill>
              </a:rPr>
              <a:t>_</a:t>
            </a:r>
            <a:r>
              <a:rPr lang="ru-RU" sz="4400" b="1" dirty="0">
                <a:solidFill>
                  <a:srgbClr val="FF0000"/>
                </a:solidFill>
              </a:rPr>
              <a:t>наук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https://lh6.googleusercontent.com/a7t9bj9wmMU_5jCzdTDALTWTuZrHiQRYT_QZPTtjaZ5X8Ycw2PNS8JtjT5lOlVRu0vrB3AQ-0SwqfNzk8NP0OSRmNKYaUk7MCOfXGM1cCQ5vQQhS21cWk80v6fBD8NR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4367" y="908720"/>
            <a:ext cx="9643265" cy="5656353"/>
          </a:xfrm>
          <a:prstGeom prst="rect">
            <a:avLst/>
          </a:prstGeom>
          <a:noFill/>
        </p:spPr>
      </p:pic>
      <p:cxnSp>
        <p:nvCxnSpPr>
          <p:cNvPr id="7" name="Прямая со стрелкой 6"/>
          <p:cNvCxnSpPr>
            <a:cxnSpLocks/>
          </p:cNvCxnSpPr>
          <p:nvPr/>
        </p:nvCxnSpPr>
        <p:spPr>
          <a:xfrm>
            <a:off x="5934931" y="2996953"/>
            <a:ext cx="530617" cy="75802"/>
          </a:xfrm>
          <a:prstGeom prst="straightConnector1">
            <a:avLst/>
          </a:prstGeom>
          <a:ln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 descr="C:\Users\Дарья\Desktop\-vBK9XZFJBg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87" y="2620635"/>
            <a:ext cx="682222" cy="549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13723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5360" y="188640"/>
            <a:ext cx="115212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ИОП «Развитие модели естественнонаучного образования младших школьников (Малая Академия естественных наук) посредством общего и дополнительного образования»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096145"/>
            <a:ext cx="4044255" cy="304898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277" y="4363750"/>
            <a:ext cx="4049700" cy="2476006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55840" y="1731541"/>
            <a:ext cx="4917232" cy="729208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655840" y="2747428"/>
            <a:ext cx="7365504" cy="1329643"/>
          </a:xfrm>
          <a:prstGeom prst="roundRect">
            <a:avLst/>
          </a:prstGeom>
          <a:ln w="38100" cap="flat" cmpd="sng" algn="ctr">
            <a:solidFill>
              <a:schemeClr val="accent1"/>
            </a:solidFill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формирования навыков проектной, учебно-исследовательской деятельности через интеграцию учебной и внеурочной деятельности  по естественнонаучному направлению</a:t>
            </a:r>
          </a:p>
        </p:txBody>
      </p:sp>
    </p:spTree>
    <p:extLst>
      <p:ext uri="{BB962C8B-B14F-4D97-AF65-F5344CB8AC3E}">
        <p14:creationId xmlns:p14="http://schemas.microsoft.com/office/powerpoint/2010/main" val="1549587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810510339"/>
              </p:ext>
            </p:extLst>
          </p:nvPr>
        </p:nvGraphicFramePr>
        <p:xfrm>
          <a:off x="4727848" y="2132856"/>
          <a:ext cx="5760640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1" name="Picture 3" descr="D:\Мои документы\Загрузки\pngwing.com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648" y="175145"/>
            <a:ext cx="6408712" cy="641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 rot="20038764">
            <a:off x="3582413" y="2072088"/>
            <a:ext cx="1763688" cy="1728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16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педагогов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>
            <a:hlinkClick r:id="rId9" action="ppaction://hlinksldjump"/>
          </p:cNvPr>
          <p:cNvSpPr/>
          <p:nvPr/>
        </p:nvSpPr>
        <p:spPr>
          <a:xfrm rot="20038764">
            <a:off x="5726069" y="858757"/>
            <a:ext cx="1991460" cy="1728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ПАРТНЁРЫ</a:t>
            </a:r>
          </a:p>
        </p:txBody>
      </p:sp>
      <p:sp>
        <p:nvSpPr>
          <p:cNvPr id="14" name="Прямоугольник 13">
            <a:hlinkClick r:id="rId10" action="ppaction://hlinksldjump"/>
          </p:cNvPr>
          <p:cNvSpPr/>
          <p:nvPr/>
        </p:nvSpPr>
        <p:spPr>
          <a:xfrm rot="20038764">
            <a:off x="6875933" y="2986145"/>
            <a:ext cx="1991460" cy="1728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Более 40 модулей в год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>
            <a:hlinkClick r:id="rId9" action="ppaction://hlinksldjump"/>
          </p:cNvPr>
          <p:cNvSpPr/>
          <p:nvPr/>
        </p:nvSpPr>
        <p:spPr>
          <a:xfrm rot="20038764">
            <a:off x="4640059" y="4224602"/>
            <a:ext cx="1991460" cy="1728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420 учеников</a:t>
            </a:r>
          </a:p>
        </p:txBody>
      </p:sp>
      <p:sp>
        <p:nvSpPr>
          <p:cNvPr id="4" name="Овал 3"/>
          <p:cNvSpPr/>
          <p:nvPr/>
        </p:nvSpPr>
        <p:spPr>
          <a:xfrm>
            <a:off x="196318" y="3390156"/>
            <a:ext cx="3448036" cy="3295732"/>
          </a:xfrm>
          <a:prstGeom prst="ellipse">
            <a:avLst/>
          </a:prstGeom>
          <a:blipFill dpi="0"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harpenSoften amount="-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574342" y="57567"/>
            <a:ext cx="3448035" cy="3295732"/>
          </a:xfrm>
          <a:prstGeom prst="ellipse">
            <a:avLst/>
          </a:pr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03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3494568529"/>
              </p:ext>
            </p:extLst>
          </p:nvPr>
        </p:nvGraphicFramePr>
        <p:xfrm>
          <a:off x="2207568" y="272055"/>
          <a:ext cx="7776864" cy="63138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 rot="11370612">
            <a:off x="2896656" y="880793"/>
            <a:ext cx="2236155" cy="2067346"/>
          </a:xfrm>
          <a:prstGeom prst="ellipse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>
                <a:ln/>
                <a:solidFill>
                  <a:srgbClr val="6600CC"/>
                </a:solidFill>
              </a:rPr>
              <a:t>Музей </a:t>
            </a:r>
            <a:r>
              <a:rPr lang="ru-RU" b="1" dirty="0" err="1">
                <a:ln/>
                <a:solidFill>
                  <a:srgbClr val="6600CC"/>
                </a:solidFill>
              </a:rPr>
              <a:t>КУБа</a:t>
            </a:r>
            <a:endParaRPr lang="ru-RU" b="1" dirty="0">
              <a:ln/>
              <a:solidFill>
                <a:srgbClr val="6600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19485" y="4691874"/>
            <a:ext cx="2574002" cy="2332481"/>
          </a:xfrm>
          <a:prstGeom prst="ellipse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ru-RU"/>
            </a:defPPr>
            <a:lvl1pPr>
              <a:defRPr b="1">
                <a:ln/>
                <a:solidFill>
                  <a:schemeClr val="accent4"/>
                </a:solidFill>
              </a:defRPr>
            </a:lvl1pPr>
          </a:lstStyle>
          <a:p>
            <a:pPr algn="ctr"/>
            <a:r>
              <a:rPr lang="ru-RU" dirty="0">
                <a:solidFill>
                  <a:srgbClr val="6600CC"/>
                </a:solidFill>
              </a:rPr>
              <a:t>Уральский химико-технологический колледж   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81436" y="4796740"/>
            <a:ext cx="2075328" cy="2045393"/>
          </a:xfrm>
          <a:prstGeom prst="ellipse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ru-RU"/>
            </a:defPPr>
            <a:lvl1pPr>
              <a:defRPr b="1">
                <a:ln/>
                <a:solidFill>
                  <a:schemeClr val="accent4"/>
                </a:solidFill>
              </a:defRPr>
            </a:lvl1pPr>
          </a:lstStyle>
          <a:p>
            <a:pPr algn="ctr"/>
            <a:r>
              <a:rPr lang="ru-RU" dirty="0">
                <a:solidFill>
                  <a:srgbClr val="6600CC"/>
                </a:solidFill>
              </a:rPr>
              <a:t>ДЮЦ «Спектр»</a:t>
            </a:r>
          </a:p>
        </p:txBody>
      </p:sp>
      <p:sp>
        <p:nvSpPr>
          <p:cNvPr id="13" name="Овал 12"/>
          <p:cNvSpPr/>
          <p:nvPr/>
        </p:nvSpPr>
        <p:spPr>
          <a:xfrm>
            <a:off x="2670003" y="2885910"/>
            <a:ext cx="2232962" cy="2177730"/>
          </a:xfrm>
          <a:prstGeom prst="ellipse">
            <a:avLst/>
          </a:prstGeom>
        </p:spPr>
        <p:txBody>
          <a:bodyPr wrap="square">
            <a:prstTxWarp prst="textCircle">
              <a:avLst/>
            </a:prstTxWarp>
            <a:spAutoFit/>
          </a:bodyPr>
          <a:lstStyle/>
          <a:p>
            <a:pPr algn="ctr"/>
            <a:r>
              <a:rPr lang="ru-RU" b="1" dirty="0">
                <a:ln/>
                <a:solidFill>
                  <a:srgbClr val="6600CC"/>
                </a:solidFill>
              </a:rPr>
              <a:t>Пермский краевой центр «Содружество»</a:t>
            </a:r>
          </a:p>
        </p:txBody>
      </p:sp>
      <p:sp>
        <p:nvSpPr>
          <p:cNvPr id="16" name="Овал 15"/>
          <p:cNvSpPr/>
          <p:nvPr/>
        </p:nvSpPr>
        <p:spPr>
          <a:xfrm rot="308200">
            <a:off x="4865165" y="-192148"/>
            <a:ext cx="2768439" cy="2625502"/>
          </a:xfrm>
          <a:prstGeom prst="ellipse">
            <a:avLst/>
          </a:prstGeom>
        </p:spPr>
        <p:txBody>
          <a:bodyPr wrap="square">
            <a:prstTxWarp prst="textCircle">
              <a:avLst>
                <a:gd name="adj" fmla="val 10874779"/>
              </a:avLst>
            </a:prstTxWarp>
            <a:spAutoFit/>
          </a:bodyPr>
          <a:lstStyle/>
          <a:p>
            <a:r>
              <a:rPr lang="ru-RU" b="1" dirty="0">
                <a:solidFill>
                  <a:srgbClr val="6600CC"/>
                </a:solidFill>
              </a:rPr>
              <a:t>ТОЧКА РОСТА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935149" y="838506"/>
            <a:ext cx="2078964" cy="2151919"/>
          </a:xfrm>
          <a:prstGeom prst="rect">
            <a:avLst/>
          </a:prstGeom>
        </p:spPr>
        <p:txBody>
          <a:bodyPr wrap="square">
            <a:prstTxWarp prst="textCircle">
              <a:avLst>
                <a:gd name="adj" fmla="val 19008036"/>
              </a:avLst>
            </a:prstTxWarp>
            <a:spAutoFit/>
          </a:bodyPr>
          <a:lstStyle/>
          <a:p>
            <a:pPr algn="ctr"/>
            <a:r>
              <a:rPr lang="ru-RU" b="1" dirty="0">
                <a:ln/>
                <a:solidFill>
                  <a:srgbClr val="6600CC"/>
                </a:solidFill>
              </a:rPr>
              <a:t>Метафракс Групп</a:t>
            </a:r>
          </a:p>
        </p:txBody>
      </p:sp>
      <p:pic>
        <p:nvPicPr>
          <p:cNvPr id="12" name="Рисунок 11" descr="C:\Users\Дарья\Desktop\-vBK9XZFJBg.jpg">
            <a:hlinkClick r:id="rId8" action="ppaction://hlinksldjump"/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566" y="2181855"/>
            <a:ext cx="1999881" cy="240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/>
          <p:cNvSpPr txBox="1"/>
          <p:nvPr/>
        </p:nvSpPr>
        <p:spPr>
          <a:xfrm>
            <a:off x="7263105" y="2990425"/>
            <a:ext cx="2574002" cy="2332481"/>
          </a:xfrm>
          <a:prstGeom prst="ellipse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ru-RU"/>
            </a:defPPr>
            <a:lvl1pPr>
              <a:defRPr b="1">
                <a:ln/>
                <a:solidFill>
                  <a:schemeClr val="accent4"/>
                </a:solidFill>
              </a:defRPr>
            </a:lvl1pPr>
          </a:lstStyle>
          <a:p>
            <a:pPr algn="ctr"/>
            <a:r>
              <a:rPr lang="ru-RU" dirty="0">
                <a:solidFill>
                  <a:srgbClr val="6600CC"/>
                </a:solidFill>
              </a:rPr>
              <a:t>Образовательный портал УЧИ.РУ</a:t>
            </a:r>
          </a:p>
        </p:txBody>
      </p:sp>
    </p:spTree>
    <p:extLst>
      <p:ext uri="{BB962C8B-B14F-4D97-AF65-F5344CB8AC3E}">
        <p14:creationId xmlns:p14="http://schemas.microsoft.com/office/powerpoint/2010/main" val="660243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279" y="0"/>
            <a:ext cx="11585411" cy="5338119"/>
          </a:xfrm>
          <a:prstGeom prst="roundRect">
            <a:avLst>
              <a:gd name="adj" fmla="val 0"/>
            </a:avLst>
          </a:prstGeo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образовательных практик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2227A3-C984-40CE-8804-E703787C9C7B}"/>
              </a:ext>
            </a:extLst>
          </p:cNvPr>
          <p:cNvSpPr txBox="1"/>
          <p:nvPr/>
        </p:nvSpPr>
        <p:spPr>
          <a:xfrm>
            <a:off x="1272448" y="1668291"/>
            <a:ext cx="33123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«Соляные чудеса»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F5F79F-F4EB-4B38-BF22-D64F5B233BDF}"/>
              </a:ext>
            </a:extLst>
          </p:cNvPr>
          <p:cNvSpPr txBox="1"/>
          <p:nvPr/>
        </p:nvSpPr>
        <p:spPr>
          <a:xfrm>
            <a:off x="4981215" y="2019888"/>
            <a:ext cx="60486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«Как рождалась Губахинская Земля?»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8C62DF-C0FB-4559-A28C-A15DFC1A5B56}"/>
              </a:ext>
            </a:extLst>
          </p:cNvPr>
          <p:cNvSpPr txBox="1"/>
          <p:nvPr/>
        </p:nvSpPr>
        <p:spPr>
          <a:xfrm>
            <a:off x="4258840" y="1659059"/>
            <a:ext cx="46785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KIDISH CLUB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B919B3-7EB5-40ED-8435-1B875254F818}"/>
              </a:ext>
            </a:extLst>
          </p:cNvPr>
          <p:cNvSpPr txBox="1"/>
          <p:nvPr/>
        </p:nvSpPr>
        <p:spPr>
          <a:xfrm>
            <a:off x="566920" y="3286438"/>
            <a:ext cx="70567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iverse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fauna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животный мир разнообразен»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CA8DEB-D450-4815-9F7C-583CD735DA7C}"/>
              </a:ext>
            </a:extLst>
          </p:cNvPr>
          <p:cNvSpPr txBox="1"/>
          <p:nvPr/>
        </p:nvSpPr>
        <p:spPr>
          <a:xfrm>
            <a:off x="5799605" y="2861003"/>
            <a:ext cx="61931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«Дело о неуловимых элементах»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3EE9124-8CB3-48EA-9260-97C52D3B9981}"/>
              </a:ext>
            </a:extLst>
          </p:cNvPr>
          <p:cNvSpPr txBox="1"/>
          <p:nvPr/>
        </p:nvSpPr>
        <p:spPr>
          <a:xfrm>
            <a:off x="7637742" y="1629691"/>
            <a:ext cx="51668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«Волшебный металл»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C5700DD-F50A-4FDA-A4B2-7C52FC99E9A9}"/>
              </a:ext>
            </a:extLst>
          </p:cNvPr>
          <p:cNvSpPr txBox="1"/>
          <p:nvPr/>
        </p:nvSpPr>
        <p:spPr>
          <a:xfrm>
            <a:off x="1272448" y="2417171"/>
            <a:ext cx="56417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«Сундучок новых открытий»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E8B4A7-76AE-4859-B05E-AB83E17221E5}"/>
              </a:ext>
            </a:extLst>
          </p:cNvPr>
          <p:cNvSpPr txBox="1"/>
          <p:nvPr/>
        </p:nvSpPr>
        <p:spPr>
          <a:xfrm>
            <a:off x="6596274" y="2429357"/>
            <a:ext cx="56284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«Химия вокруг нас»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7E2909F-7759-4DA9-B741-8838187E0BDB}"/>
              </a:ext>
            </a:extLst>
          </p:cNvPr>
          <p:cNvSpPr txBox="1"/>
          <p:nvPr/>
        </p:nvSpPr>
        <p:spPr>
          <a:xfrm>
            <a:off x="1378137" y="2802268"/>
            <a:ext cx="56284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«Азбука здоровья»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96959DD-F34E-4C21-89D8-24329E507AEC}"/>
              </a:ext>
            </a:extLst>
          </p:cNvPr>
          <p:cNvSpPr txBox="1"/>
          <p:nvPr/>
        </p:nvSpPr>
        <p:spPr>
          <a:xfrm>
            <a:off x="839416" y="3761309"/>
            <a:ext cx="56284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«Профессионалы будущего»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2C809E8-7922-45D5-B4E2-C7613EF86A37}"/>
              </a:ext>
            </a:extLst>
          </p:cNvPr>
          <p:cNvSpPr txBox="1"/>
          <p:nvPr/>
        </p:nvSpPr>
        <p:spPr>
          <a:xfrm>
            <a:off x="8027999" y="3309957"/>
            <a:ext cx="56595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Шерлоковедение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00F896-BD77-474A-85E5-09E1F8A1C124}"/>
              </a:ext>
            </a:extLst>
          </p:cNvPr>
          <p:cNvSpPr txBox="1"/>
          <p:nvPr/>
        </p:nvSpPr>
        <p:spPr>
          <a:xfrm>
            <a:off x="1918297" y="4155314"/>
            <a:ext cx="75785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«Солнце, воздух и вода – наши лучшие друзья!»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FD153D9-993A-48D8-8BE3-58D171FC3B4F}"/>
              </a:ext>
            </a:extLst>
          </p:cNvPr>
          <p:cNvSpPr txBox="1"/>
          <p:nvPr/>
        </p:nvSpPr>
        <p:spPr>
          <a:xfrm>
            <a:off x="839416" y="4609324"/>
            <a:ext cx="56284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«Магический кубик»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FEE6B60-2944-4DD4-AC61-348C31A08D6E}"/>
              </a:ext>
            </a:extLst>
          </p:cNvPr>
          <p:cNvSpPr txBox="1"/>
          <p:nvPr/>
        </p:nvSpPr>
        <p:spPr>
          <a:xfrm>
            <a:off x="6580738" y="3733001"/>
            <a:ext cx="56595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«Проект робот-сумо»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5FA88DB-0854-4496-BC22-A7EE99D4AFF6}"/>
              </a:ext>
            </a:extLst>
          </p:cNvPr>
          <p:cNvSpPr txBox="1"/>
          <p:nvPr/>
        </p:nvSpPr>
        <p:spPr>
          <a:xfrm>
            <a:off x="2859209" y="5014013"/>
            <a:ext cx="56595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«Пермяк - соленые уши»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57AD539-90FE-4F17-9942-29E102670F00}"/>
              </a:ext>
            </a:extLst>
          </p:cNvPr>
          <p:cNvSpPr txBox="1"/>
          <p:nvPr/>
        </p:nvSpPr>
        <p:spPr>
          <a:xfrm>
            <a:off x="1948268" y="5448505"/>
            <a:ext cx="61010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«Экологическая сказка 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like nature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A772CDB-BF16-42AD-803A-E8362F88A909}"/>
              </a:ext>
            </a:extLst>
          </p:cNvPr>
          <p:cNvSpPr txBox="1"/>
          <p:nvPr/>
        </p:nvSpPr>
        <p:spPr>
          <a:xfrm>
            <a:off x="4793947" y="4620008"/>
            <a:ext cx="56595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«Увлекательный зодиак»</a:t>
            </a:r>
          </a:p>
        </p:txBody>
      </p:sp>
      <p:pic>
        <p:nvPicPr>
          <p:cNvPr id="39" name="Picture 2" descr="https://sun9-15.userapi.com/impf/c852016/v852016620/13e5cf/ayDzOQjV2X0.jpg?size=864x1080&amp;quality=96&amp;sign=afff3ca54e07fdc5aa9986b5bc8d5fb3&amp;type=album">
            <a:extLst>
              <a:ext uri="{FF2B5EF4-FFF2-40B4-BE49-F238E27FC236}">
                <a16:creationId xmlns:a16="http://schemas.microsoft.com/office/drawing/2014/main" id="{8D986DBE-03F8-4DE9-B294-65E7D1777C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6968" y="3589024"/>
            <a:ext cx="2543753" cy="3179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5E0013DE-47DB-45B9-8656-F6099D1D1263}"/>
              </a:ext>
            </a:extLst>
          </p:cNvPr>
          <p:cNvSpPr txBox="1"/>
          <p:nvPr/>
        </p:nvSpPr>
        <p:spPr>
          <a:xfrm>
            <a:off x="5591944" y="5848931"/>
            <a:ext cx="56595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«Губаха героическая»</a:t>
            </a:r>
          </a:p>
        </p:txBody>
      </p:sp>
    </p:spTree>
    <p:extLst>
      <p:ext uri="{BB962C8B-B14F-4D97-AF65-F5344CB8AC3E}">
        <p14:creationId xmlns:p14="http://schemas.microsoft.com/office/powerpoint/2010/main" val="16596545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876ACF-2A0A-4904-866C-BAA3092F5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FF66D08-0F3F-4402-AC3E-414CE1FD08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280760" cy="685800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D32853A-79E9-48D4-9BA5-59E1E2EF1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760" y="0"/>
            <a:ext cx="59112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518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2" y="1196752"/>
            <a:ext cx="3875923" cy="290694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Развивали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исследовательские умения через: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079776" y="1700808"/>
            <a:ext cx="7502624" cy="4425356"/>
          </a:xfrm>
        </p:spPr>
        <p:txBody>
          <a:bodyPr/>
          <a:lstStyle/>
          <a:p>
            <a:r>
              <a:rPr lang="ru-RU" dirty="0"/>
              <a:t>урочную деятельность</a:t>
            </a:r>
          </a:p>
          <a:p>
            <a:r>
              <a:rPr lang="ru-RU" dirty="0"/>
              <a:t>внеурочную деятельность(краткосрочный курс)</a:t>
            </a:r>
          </a:p>
          <a:p>
            <a:r>
              <a:rPr lang="ru-RU" dirty="0"/>
              <a:t>школу юных исследователей «Отдыхаем с пользой»</a:t>
            </a:r>
          </a:p>
          <a:p>
            <a:r>
              <a:rPr lang="ru-RU" dirty="0"/>
              <a:t>участие в </a:t>
            </a:r>
            <a:r>
              <a:rPr lang="ru-RU" dirty="0" smtClean="0"/>
              <a:t>конкурсах, акциях, олимпиадах, турнирах, соревнованиях, экспериментах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14" y="3429001"/>
            <a:ext cx="2859782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7046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333" y="301821"/>
            <a:ext cx="10972800" cy="1143000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 результативности реализации ИОП: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04333" y="1340768"/>
            <a:ext cx="10972800" cy="2189351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Ежегодная доля обучающихся, участвующих в учебно- исследовательской и проектной деятельности - не менее 30% от кол-ва учащихся, участвующих в ИОП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Прямоугольник 5">
            <a:hlinkClick r:id="" action="ppaction://noaction"/>
            <a:extLst>
              <a:ext uri="{FF2B5EF4-FFF2-40B4-BE49-F238E27FC236}">
                <a16:creationId xmlns:a16="http://schemas.microsoft.com/office/drawing/2014/main" id="{DECCECA1-CC92-446D-A231-22A7944E4F75}"/>
              </a:ext>
            </a:extLst>
          </p:cNvPr>
          <p:cNvSpPr/>
          <p:nvPr/>
        </p:nvSpPr>
        <p:spPr>
          <a:xfrm>
            <a:off x="884668" y="4465013"/>
            <a:ext cx="10513168" cy="93610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2" action="ppaction://hlinksldjump"/>
            <a:extLst>
              <a:ext uri="{FF2B5EF4-FFF2-40B4-BE49-F238E27FC236}">
                <a16:creationId xmlns:a16="http://schemas.microsoft.com/office/drawing/2014/main" id="{8A176F26-3B7F-4446-90FE-FF6CCACADFA7}"/>
              </a:ext>
            </a:extLst>
          </p:cNvPr>
          <p:cNvSpPr/>
          <p:nvPr/>
        </p:nvSpPr>
        <p:spPr>
          <a:xfrm>
            <a:off x="834149" y="4119375"/>
            <a:ext cx="10513168" cy="218935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исследовательской и проектной деятельности</a:t>
            </a:r>
            <a:b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40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количества обучающихся вовлечённых в реализацию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ИОП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5694689" y="2995147"/>
            <a:ext cx="792088" cy="11242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5046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</TotalTime>
  <Words>667</Words>
  <Application>Microsoft Office PowerPoint</Application>
  <PresentationFormat>Широкоэкранный</PresentationFormat>
  <Paragraphs>116</Paragraphs>
  <Slides>24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Тема Office</vt:lpstr>
      <vt:lpstr>Презентационный доклад «Образовательная программа «Развитие модели естественнонаучного образования младших школьников(МАЕН) посредством общего и дополнительного образования» как инновационное средство в развитии исследовательских умений младших школьников</vt:lpstr>
      <vt:lpstr>Презентация PowerPoint</vt:lpstr>
      <vt:lpstr>ЦЕЛЬ:</vt:lpstr>
      <vt:lpstr>Презентация PowerPoint</vt:lpstr>
      <vt:lpstr>Презентация PowerPoint</vt:lpstr>
      <vt:lpstr>Презентация PowerPoint</vt:lpstr>
      <vt:lpstr>Презентация PowerPoint</vt:lpstr>
      <vt:lpstr>Развивали исследовательские умения через:</vt:lpstr>
      <vt:lpstr>Показатель результативности реализации ИОП:</vt:lpstr>
      <vt:lpstr>Один из показателей результативности реализации ИОП:</vt:lpstr>
      <vt:lpstr>Открытый муниципальный конкурс «Году науки и технологий посвящается» (21.12.2021 – 27.12.2021) 178 участников (18 в номинации конкурс чтецов  «О науке в поэзии» и 160  в номинации викторина «Чудеса науки») </vt:lpstr>
      <vt:lpstr>Муниципальные соревнования по спидкубингу «Кубик Рубика объединяет!» (14.05.2022) 18 участников соревнований</vt:lpstr>
      <vt:lpstr>     Экологический марафон,  посвящённый Международному Дню Земли (19.04.2022 – 27.04.2022) Более 1000 онлайн участников в 8 номинациях     </vt:lpstr>
      <vt:lpstr>                       Открытый муниципальный турнир «Аз и Буки – основа науки»  </vt:lpstr>
      <vt:lpstr>  Муниципальный конкурс  исследовательских и проектных работ «Открытие» Цель – развитие исследовательской и проектной деятельности обучающихся, выявление и поддержка способных и одарённых детей в муниципальном районе  </vt:lpstr>
      <vt:lpstr>Муниципальный конкурс исследовательских и проектных работ «Открытие»</vt:lpstr>
      <vt:lpstr>Результаты участия в конкурсах исследовательских и проектных работ краевого уровня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Владимировна</dc:creator>
  <cp:lastModifiedBy>209</cp:lastModifiedBy>
  <cp:revision>75</cp:revision>
  <dcterms:created xsi:type="dcterms:W3CDTF">2021-12-01T08:44:34Z</dcterms:created>
  <dcterms:modified xsi:type="dcterms:W3CDTF">2024-03-21T05:01:42Z</dcterms:modified>
</cp:coreProperties>
</file>